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8"/>
  </p:notesMasterIdLst>
  <p:sldIdLst>
    <p:sldId id="267" r:id="rId7"/>
    <p:sldId id="310" r:id="rId8"/>
    <p:sldId id="291" r:id="rId9"/>
    <p:sldId id="292" r:id="rId10"/>
    <p:sldId id="293" r:id="rId11"/>
    <p:sldId id="294" r:id="rId12"/>
    <p:sldId id="295" r:id="rId13"/>
    <p:sldId id="298" r:id="rId14"/>
    <p:sldId id="296" r:id="rId15"/>
    <p:sldId id="300" r:id="rId16"/>
    <p:sldId id="301" r:id="rId17"/>
    <p:sldId id="303" r:id="rId18"/>
    <p:sldId id="306" r:id="rId19"/>
    <p:sldId id="307" r:id="rId20"/>
    <p:sldId id="308" r:id="rId21"/>
    <p:sldId id="309" r:id="rId22"/>
    <p:sldId id="311" r:id="rId23"/>
    <p:sldId id="312" r:id="rId24"/>
    <p:sldId id="305" r:id="rId25"/>
    <p:sldId id="304" r:id="rId26"/>
    <p:sldId id="302" r:id="rId27"/>
    <p:sldId id="290" r:id="rId28"/>
    <p:sldId id="277" r:id="rId29"/>
    <p:sldId id="297" r:id="rId30"/>
    <p:sldId id="299" r:id="rId31"/>
    <p:sldId id="256" r:id="rId32"/>
    <p:sldId id="271" r:id="rId33"/>
    <p:sldId id="259" r:id="rId34"/>
    <p:sldId id="260" r:id="rId35"/>
    <p:sldId id="261" r:id="rId36"/>
    <p:sldId id="262" r:id="rId37"/>
    <p:sldId id="273" r:id="rId38"/>
    <p:sldId id="274" r:id="rId39"/>
    <p:sldId id="275" r:id="rId40"/>
    <p:sldId id="263" r:id="rId41"/>
    <p:sldId id="264" r:id="rId42"/>
    <p:sldId id="265" r:id="rId43"/>
    <p:sldId id="276" r:id="rId44"/>
    <p:sldId id="268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1"/>
              </a:solidFill>
            </c:spPr>
          </c:dPt>
          <c:dPt>
            <c:idx val="2"/>
            <c:bubble3D val="0"/>
            <c:spPr>
              <a:solidFill>
                <a:schemeClr val="accent2"/>
              </a:solidFill>
            </c:spPr>
          </c:dPt>
          <c:cat>
            <c:strRef>
              <c:f>Sheet1!$A$2:$A$5</c:f>
              <c:strCache>
                <c:ptCount val="3"/>
                <c:pt idx="0">
                  <c:v>Profit Taxes</c:v>
                </c:pt>
                <c:pt idx="1">
                  <c:v>Labour taxes</c:v>
                </c:pt>
                <c:pt idx="2">
                  <c:v>Other taxes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39</c:v>
                </c:pt>
                <c:pt idx="2">
                  <c:v>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C50B7-72E7-4CF0-A81D-ED1484307001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31F9-0FD3-4B10-83BF-142808019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50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43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Percepatan</a:t>
            </a:r>
            <a:r>
              <a:rPr lang="id-ID" baseline="0" dirty="0" smtClean="0"/>
              <a:t> proses</a:t>
            </a:r>
          </a:p>
          <a:p>
            <a:r>
              <a:rPr lang="id-ID" baseline="0" dirty="0" smtClean="0"/>
              <a:t>Menjaga reputasi/image perusahaan</a:t>
            </a:r>
          </a:p>
          <a:p>
            <a:r>
              <a:rPr lang="id-ID" dirty="0" smtClean="0"/>
              <a:t>Penurunan error rate</a:t>
            </a:r>
          </a:p>
          <a:p>
            <a:r>
              <a:rPr lang="id-ID" dirty="0" smtClean="0"/>
              <a:t>Peningkatan</a:t>
            </a:r>
            <a:r>
              <a:rPr lang="id-ID" baseline="0" dirty="0" smtClean="0"/>
              <a:t> produktifitas pegawai</a:t>
            </a:r>
          </a:p>
          <a:p>
            <a:r>
              <a:rPr lang="id-ID" baseline="0" dirty="0" smtClean="0"/>
              <a:t>Terpenuhinya SLA</a:t>
            </a:r>
            <a:endParaRPr lang="id-ID" dirty="0" smtClean="0"/>
          </a:p>
          <a:p>
            <a:r>
              <a:rPr lang="id-ID" baseline="0" dirty="0" smtClean="0"/>
              <a:t>Meminimalkan kerugian finansial</a:t>
            </a:r>
          </a:p>
          <a:p>
            <a:r>
              <a:rPr lang="id-ID" baseline="0" dirty="0" smtClean="0"/>
              <a:t>Meningkatkan layanan kualitas</a:t>
            </a:r>
          </a:p>
          <a:p>
            <a:r>
              <a:rPr lang="id-ID" baseline="0" dirty="0" smtClean="0"/>
              <a:t>Efisiensi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C7C0B-3ADC-4054-B829-0173CFA1546A}" type="slidenum">
              <a:rPr lang="id-ID" smtClean="0">
                <a:solidFill>
                  <a:prstClr val="black"/>
                </a:solidFill>
              </a:rPr>
              <a:pPr/>
              <a:t>24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7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691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022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415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8ACDB3CC-F982-40F9-8DD6-BCC9AFBF44B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AF88E988-FB04-AB4E-BE5A-59F242AF7F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03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38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4A9E7B99-7C3F-4BC3-B7B8-7E1F8C620B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91AF2B4D-6B12-4EDF-87BB-2B55CECB66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863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55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017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0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C6B1FF6-39B9-40F5-8B67-33C6354A3D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srgbClr val="9BBB59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33890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330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75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162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2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26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418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13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63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95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58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53418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4629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719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18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20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256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889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037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219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045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31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83436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430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067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6160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342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67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40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6040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0824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338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9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64908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075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311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8684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324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9290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29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 bwMode="gray">
          <a:xfrm>
            <a:off x="2336802" y="2"/>
            <a:ext cx="9855200" cy="6176009"/>
            <a:chOff x="19140488" y="13674"/>
            <a:chExt cx="7443798" cy="6145827"/>
          </a:xfrm>
        </p:grpSpPr>
        <p:sp>
          <p:nvSpPr>
            <p:cNvPr id="23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5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7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0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2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2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2pPr>
            <a:lvl3pPr marL="3429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3pPr>
            <a:lvl4pPr marL="6858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4pPr>
            <a:lvl5pPr marL="10287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5pPr>
            <a:lvl6pPr marL="13716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6pPr>
            <a:lvl7pPr marL="17145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7pPr>
            <a:lvl8pPr marL="20574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8pPr>
            <a:lvl9pPr marL="24003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dirty="0" smtClean="0"/>
              <a:t>www.pwc.com</a:t>
            </a:r>
            <a:endParaRPr lang="en-GB" noProof="0" dirty="0"/>
          </a:p>
        </p:txBody>
      </p:sp>
      <p:grpSp>
        <p:nvGrpSpPr>
          <p:cNvPr id="16" name="Group 32"/>
          <p:cNvGrpSpPr/>
          <p:nvPr userDrawn="1"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7253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cxnSp>
        <p:nvCxnSpPr>
          <p:cNvPr id="15" name="Shape 14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B476411-1666-4DE9-9727-48EB9D36F4D7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623366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3" y="1752600"/>
            <a:ext cx="5283198" cy="44196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cxnSp>
        <p:nvCxnSpPr>
          <p:cNvPr id="62" name="Shape 61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33C3405-CFDB-4D5E-8E8B-9F9AED85E2A8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86314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1"/>
            <a:ext cx="10769600" cy="914400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711200" y="1752602"/>
            <a:ext cx="3454400" cy="4419599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4368803" y="1752602"/>
            <a:ext cx="3454398" cy="4419599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8026400" y="1752602"/>
            <a:ext cx="3454400" cy="4419599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cxnSp>
        <p:nvCxnSpPr>
          <p:cNvPr id="19" name="Shape 18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DA40A27-E6D8-41B4-BA33-1D88B00304D8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9153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3925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3352800"/>
            <a:ext cx="5283200" cy="28194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1" y="3352800"/>
            <a:ext cx="5283202" cy="28194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10769600" cy="14478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39222B0-7982-48B4-9F01-BD0A6FAB347B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578876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8026400" y="1752600"/>
            <a:ext cx="3454400" cy="21336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8026400" y="4038600"/>
            <a:ext cx="3454400" cy="21336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7112000" cy="44196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F4255C-5BEC-4AE4-908D-2FC207D519CA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28834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0"/>
            <a:ext cx="3454400" cy="21336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4038600"/>
            <a:ext cx="3454400" cy="21336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368800" y="1752600"/>
            <a:ext cx="7112000" cy="4419600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7818BB5-927E-4AED-8119-6E8C07C36BAD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839399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 wit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685800"/>
            <a:ext cx="71120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1" smtClean="0"/>
              <a:t>Click to edit Master title style</a:t>
            </a:r>
            <a:endParaRPr lang="en-GB" noProof="1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4368800" y="1752600"/>
            <a:ext cx="71120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noProof="1" smtClean="0"/>
              <a:t>Click to edit Master text styles</a:t>
            </a:r>
          </a:p>
          <a:p>
            <a:pPr lvl="1"/>
            <a:r>
              <a:rPr lang="en-GB" noProof="1" smtClean="0"/>
              <a:t>Second level</a:t>
            </a:r>
          </a:p>
          <a:p>
            <a:pPr lvl="2"/>
            <a:r>
              <a:rPr lang="en-GB" noProof="1" smtClean="0"/>
              <a:t>Third level</a:t>
            </a:r>
          </a:p>
          <a:p>
            <a:pPr lvl="3"/>
            <a:r>
              <a:rPr lang="en-GB" noProof="1" smtClean="0"/>
              <a:t>Fourth level</a:t>
            </a:r>
          </a:p>
          <a:p>
            <a:pPr lvl="4"/>
            <a:r>
              <a:rPr lang="en-GB" noProof="1" smtClean="0"/>
              <a:t>Fifth level</a:t>
            </a:r>
            <a:endParaRPr lang="en-GB" noProof="1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3454400" cy="2130552"/>
          </a:xfrm>
        </p:spPr>
        <p:txBody>
          <a:bodyPr/>
          <a:lstStyle>
            <a:lvl1pPr>
              <a:defRPr sz="1800" b="1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1" smtClean="0"/>
              <a:t>Click to edit Master text styles</a:t>
            </a:r>
          </a:p>
        </p:txBody>
      </p:sp>
      <p:cxnSp>
        <p:nvCxnSpPr>
          <p:cNvPr id="30" name="Shape 29"/>
          <p:cNvCxnSpPr/>
          <p:nvPr/>
        </p:nvCxnSpPr>
        <p:spPr>
          <a:xfrm rot="5400000" flipH="1" flipV="1">
            <a:off x="7747002" y="-2971800"/>
            <a:ext cx="152399" cy="73152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2163BB5-F8F8-4904-904C-1DD96EF73F8E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27092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cxnSp>
        <p:nvCxnSpPr>
          <p:cNvPr id="10" name="Shape 9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74CE-7C16-4296-A82F-D91212A684E0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1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577072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3944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8DE87-2B86-4095-99DF-08B5FD3C137C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86178"/>
      </p:ext>
    </p:extLst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sz="2400" baseline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4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4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40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2400" baseline="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buAutoNum type="alphaLcPeriod"/>
              <a:defRPr sz="2400" baseline="0">
                <a:solidFill>
                  <a:schemeClr val="tx2"/>
                </a:solidFill>
              </a:defRPr>
            </a:lvl7pPr>
            <a:lvl8pPr>
              <a:buClr>
                <a:schemeClr val="tx2"/>
              </a:buClr>
              <a:buNone/>
              <a:defRPr sz="2400">
                <a:solidFill>
                  <a:schemeClr val="tx2"/>
                </a:solidFill>
              </a:defRPr>
            </a:lvl8pPr>
            <a:lvl9pPr>
              <a:defRPr sz="2400"/>
            </a:lvl9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F1B3E87-247A-4391-A8EA-219AE042B89C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78734"/>
      </p:ext>
    </p:extLst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ey point: Colo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752600"/>
            <a:ext cx="10769600" cy="4419600"/>
          </a:xfrm>
        </p:spPr>
        <p:txBody>
          <a:bodyPr>
            <a:noAutofit/>
          </a:bodyPr>
          <a:lstStyle>
            <a:lvl1pPr>
              <a:lnSpc>
                <a:spcPts val="2700"/>
              </a:lnSpc>
              <a:spcBef>
                <a:spcPts val="0"/>
              </a:spcBef>
              <a:spcAft>
                <a:spcPts val="450"/>
              </a:spcAft>
              <a:defRPr sz="2400" baseline="0">
                <a:solidFill>
                  <a:schemeClr val="bg1"/>
                </a:solidFill>
              </a:defRPr>
            </a:lvl1pPr>
            <a:lvl2pPr marL="333375" indent="-197644">
              <a:lnSpc>
                <a:spcPts val="27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defRPr sz="2400">
                <a:solidFill>
                  <a:schemeClr val="bg1"/>
                </a:solidFill>
              </a:defRPr>
            </a:lvl2pPr>
            <a:lvl3pPr marL="535781" indent="-200025">
              <a:lnSpc>
                <a:spcPts val="27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defRPr sz="2400">
                <a:solidFill>
                  <a:schemeClr val="bg1"/>
                </a:solidFill>
              </a:defRPr>
            </a:lvl3pPr>
            <a:lvl4pPr marL="738188" indent="-200025">
              <a:lnSpc>
                <a:spcPts val="27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defRPr sz="2400">
                <a:solidFill>
                  <a:schemeClr val="bg1"/>
                </a:solidFill>
              </a:defRPr>
            </a:lvl4pPr>
            <a:lvl5pPr marL="1006079" indent="-200025">
              <a:lnSpc>
                <a:spcPts val="2700"/>
              </a:lnSpc>
              <a:spcBef>
                <a:spcPts val="0"/>
              </a:spcBef>
              <a:spcAft>
                <a:spcPts val="450"/>
              </a:spcAft>
              <a:buClr>
                <a:schemeClr val="bg1"/>
              </a:buClr>
              <a:defRPr sz="2400">
                <a:solidFill>
                  <a:schemeClr val="bg1"/>
                </a:solidFill>
              </a:defRPr>
            </a:lvl5pPr>
            <a:lvl6pPr marL="1208485" indent="-203597">
              <a:lnSpc>
                <a:spcPts val="2700"/>
              </a:lnSpc>
              <a:spcBef>
                <a:spcPts val="0"/>
              </a:spcBef>
              <a:spcAft>
                <a:spcPts val="45"/>
              </a:spcAft>
              <a:buClr>
                <a:schemeClr val="bg1"/>
              </a:buClr>
              <a:buFont typeface="Arial" pitchFamily="34" charset="0"/>
              <a:buNone/>
              <a:defRPr sz="2100">
                <a:solidFill>
                  <a:schemeClr val="bg1"/>
                </a:solidFill>
              </a:defRPr>
            </a:lvl6pPr>
            <a:lvl7pPr>
              <a:defRPr sz="2100">
                <a:solidFill>
                  <a:schemeClr val="bg1"/>
                </a:solidFill>
              </a:defRPr>
            </a:lvl7pPr>
            <a:lvl8pPr>
              <a:lnSpc>
                <a:spcPts val="2700"/>
              </a:lnSpc>
              <a:defRPr sz="2100">
                <a:solidFill>
                  <a:schemeClr val="bg1"/>
                </a:solidFill>
              </a:defRPr>
            </a:lvl8pPr>
            <a:lvl9pPr>
              <a:defRPr sz="2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 smtClean="0">
                <a:solidFill>
                  <a:srgbClr val="FFFFFF"/>
                </a:solidFill>
              </a:rPr>
              <a:t>Juli 2014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it-IT" smtClean="0">
                <a:solidFill>
                  <a:srgbClr val="FFFFFF"/>
                </a:solidFill>
              </a:rPr>
              <a:t>Monitoring Implementasi - Transformasi Budaya Bank Indonesia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2203757-F529-4A02-8766-846C30E5B8A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FFFFFF"/>
                </a:solidFill>
              </a:rPr>
              <a:t>PwC</a:t>
            </a:r>
            <a:endParaRPr lang="en-GB" sz="750" dirty="0" err="1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84925"/>
      </p:ext>
    </p:extLst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711200" y="685802"/>
            <a:ext cx="10769600" cy="1066799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edit Master title style</a:t>
            </a:r>
          </a:p>
        </p:txBody>
      </p:sp>
      <p:sp>
        <p:nvSpPr>
          <p:cNvPr id="5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11200" y="1905002"/>
            <a:ext cx="10769600" cy="137159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subtitle style</a:t>
            </a: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7931B-6669-4BAC-BA39-1035BDA0E551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000000"/>
                </a:solidFill>
              </a:rPr>
              <a:t>PwC</a:t>
            </a:r>
            <a:endParaRPr lang="en-GB" sz="75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350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70704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lo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711200" y="685800"/>
            <a:ext cx="107696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black">
          <a:xfrm>
            <a:off x="711200" y="1905000"/>
            <a:ext cx="10769600" cy="13716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2pPr>
            <a:lvl3pPr marL="3429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3pPr>
            <a:lvl4pPr marL="6858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4pPr>
            <a:lvl5pPr marL="10287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5pPr>
            <a:lvl6pPr marL="13716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6pPr>
            <a:lvl7pPr marL="17145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7pPr>
            <a:lvl8pPr marL="20574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8pPr>
            <a:lvl9pPr marL="24003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Click to edit Master subtitle style</a:t>
            </a: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 smtClean="0">
                <a:solidFill>
                  <a:srgbClr val="FFFFFF"/>
                </a:solidFill>
              </a:rPr>
              <a:t>Juli 2014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it-IT" smtClean="0">
                <a:solidFill>
                  <a:srgbClr val="FFFFFF"/>
                </a:solidFill>
              </a:rPr>
              <a:t>Monitoring Implementasi - Transformasi Budaya Bank Indonesia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7F202AAE-C214-490B-9A42-DB2FC8645D54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FFFFFF"/>
                </a:solidFill>
              </a:rPr>
              <a:t>PwC</a:t>
            </a:r>
            <a:endParaRPr lang="en-GB" sz="750" dirty="0" err="1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29193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711200" y="685800"/>
            <a:ext cx="107696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edit Master title style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3"/>
          </p:nvPr>
        </p:nvSpPr>
        <p:spPr>
          <a:xfrm>
            <a:off x="711203" y="2819400"/>
            <a:ext cx="5283198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11200" y="1905001"/>
            <a:ext cx="10769600" cy="7620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2pPr>
            <a:lvl3pPr marL="3429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3pPr>
            <a:lvl4pPr marL="6858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4pPr>
            <a:lvl5pPr marL="10287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5pPr>
            <a:lvl6pPr marL="13716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6pPr>
            <a:lvl7pPr marL="17145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7pPr>
            <a:lvl8pPr marL="20574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8pPr>
            <a:lvl9pPr marL="24003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Click to edit Master subtitle style</a:t>
            </a: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GB" smtClean="0">
                <a:solidFill>
                  <a:srgbClr val="FFFFFF"/>
                </a:solidFill>
              </a:rPr>
              <a:t>Juli 2014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it-IT" smtClean="0">
                <a:solidFill>
                  <a:srgbClr val="FFFFFF"/>
                </a:solidFill>
              </a:rPr>
              <a:t>Monitoring Implementasi - Transformasi Budaya Bank Indonesia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2A498F0-D547-42DD-A97D-3BE2943A748E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PwCFirm"/>
          <p:cNvSpPr txBox="1"/>
          <p:nvPr userDrawn="1"/>
        </p:nvSpPr>
        <p:spPr>
          <a:xfrm>
            <a:off x="711200" y="6477002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05740">
              <a:spcBef>
                <a:spcPct val="0"/>
              </a:spcBef>
              <a:spcAft>
                <a:spcPct val="0"/>
              </a:spcAft>
            </a:pPr>
            <a:r>
              <a:rPr lang="en-GB" sz="750" smtClean="0">
                <a:solidFill>
                  <a:srgbClr val="FFFFFF"/>
                </a:solidFill>
              </a:rPr>
              <a:t>PwC</a:t>
            </a:r>
            <a:endParaRPr lang="en-GB" sz="750" dirty="0" err="1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60722"/>
      </p:ext>
    </p:extLst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Fix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hape 140"/>
          <p:cNvCxnSpPr/>
          <p:nvPr/>
        </p:nvCxnSpPr>
        <p:spPr>
          <a:xfrm rot="5400000" flipH="1" flipV="1">
            <a:off x="6820410" y="-3874008"/>
            <a:ext cx="152399" cy="9119616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2527302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1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14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527302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2pPr>
            <a:lvl3pPr marL="3429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3pPr>
            <a:lvl4pPr marL="6858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4pPr>
            <a:lvl5pPr marL="10287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5pPr>
            <a:lvl6pPr marL="13716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6pPr>
            <a:lvl7pPr marL="17145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7pPr>
            <a:lvl8pPr marL="20574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8pPr>
            <a:lvl9pPr marL="24003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144" name="Text Placeholder 31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2527300" y="374904"/>
            <a:ext cx="5474208" cy="146304"/>
          </a:xfrm>
        </p:spPr>
        <p:txBody>
          <a:bodyPr/>
          <a:lstStyle>
            <a:lvl1pPr>
              <a:defRPr sz="825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dirty="0" smtClean="0"/>
              <a:t>www.pwc.com</a:t>
            </a:r>
            <a:endParaRPr lang="en-GB" noProof="0" dirty="0"/>
          </a:p>
        </p:txBody>
      </p:sp>
      <p:grpSp>
        <p:nvGrpSpPr>
          <p:cNvPr id="102" name="Group 101"/>
          <p:cNvGrpSpPr>
            <a:grpSpLocks noChangeAspect="1"/>
          </p:cNvGrpSpPr>
          <p:nvPr userDrawn="1"/>
        </p:nvGrpSpPr>
        <p:grpSpPr>
          <a:xfrm>
            <a:off x="1291458" y="5768682"/>
            <a:ext cx="1643044" cy="935789"/>
            <a:chOff x="518032" y="-1032869"/>
            <a:chExt cx="6161413" cy="4678943"/>
          </a:xfrm>
        </p:grpSpPr>
        <p:grpSp>
          <p:nvGrpSpPr>
            <p:cNvPr id="103" name="Group 73"/>
            <p:cNvGrpSpPr>
              <a:grpSpLocks noChangeAspect="1"/>
            </p:cNvGrpSpPr>
            <p:nvPr/>
          </p:nvGrpSpPr>
          <p:grpSpPr>
            <a:xfrm>
              <a:off x="4438637" y="-1032863"/>
              <a:ext cx="2240792" cy="2011550"/>
              <a:chOff x="1905000" y="5715000"/>
              <a:chExt cx="445770" cy="381000"/>
            </a:xfrm>
          </p:grpSpPr>
          <p:sp>
            <p:nvSpPr>
              <p:cNvPr id="107" name="Rectangle 25"/>
              <p:cNvSpPr>
                <a:spLocks noChangeArrowheads="1"/>
              </p:cNvSpPr>
              <p:nvPr userDrawn="1"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Rectangle 26"/>
              <p:cNvSpPr>
                <a:spLocks noChangeArrowheads="1"/>
              </p:cNvSpPr>
              <p:nvPr userDrawn="1"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27"/>
              <p:cNvSpPr>
                <a:spLocks noChangeArrowheads="1"/>
              </p:cNvSpPr>
              <p:nvPr userDrawn="1"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Rectangle 28"/>
              <p:cNvSpPr>
                <a:spLocks noChangeArrowheads="1"/>
              </p:cNvSpPr>
              <p:nvPr userDrawn="1"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29"/>
              <p:cNvSpPr>
                <a:spLocks noChangeArrowheads="1"/>
              </p:cNvSpPr>
              <p:nvPr userDrawn="1"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ectangle 30"/>
              <p:cNvSpPr>
                <a:spLocks noChangeArrowheads="1"/>
              </p:cNvSpPr>
              <p:nvPr userDrawn="1"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Rectangle 31"/>
              <p:cNvSpPr>
                <a:spLocks noChangeArrowheads="1"/>
              </p:cNvSpPr>
              <p:nvPr userDrawn="1"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Rectangle 32"/>
              <p:cNvSpPr>
                <a:spLocks noChangeArrowheads="1"/>
              </p:cNvSpPr>
              <p:nvPr userDrawn="1"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33"/>
              <p:cNvSpPr>
                <a:spLocks/>
              </p:cNvSpPr>
              <p:nvPr userDrawn="1"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34"/>
              <p:cNvSpPr>
                <a:spLocks noChangeArrowheads="1"/>
              </p:cNvSpPr>
              <p:nvPr userDrawn="1"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Rectangle 35"/>
              <p:cNvSpPr>
                <a:spLocks noChangeArrowheads="1"/>
              </p:cNvSpPr>
              <p:nvPr userDrawn="1"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Rectangle 36"/>
              <p:cNvSpPr>
                <a:spLocks noChangeArrowheads="1"/>
              </p:cNvSpPr>
              <p:nvPr userDrawn="1"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Rectangle 25"/>
              <p:cNvSpPr>
                <a:spLocks noChangeArrowheads="1"/>
              </p:cNvSpPr>
              <p:nvPr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Rectangle 26"/>
              <p:cNvSpPr>
                <a:spLocks noChangeArrowheads="1"/>
              </p:cNvSpPr>
              <p:nvPr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Rectangle 27"/>
              <p:cNvSpPr>
                <a:spLocks noChangeArrowheads="1"/>
              </p:cNvSpPr>
              <p:nvPr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Rectangle 28"/>
              <p:cNvSpPr>
                <a:spLocks noChangeArrowheads="1"/>
              </p:cNvSpPr>
              <p:nvPr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Rectangle 29"/>
              <p:cNvSpPr>
                <a:spLocks noChangeArrowheads="1"/>
              </p:cNvSpPr>
              <p:nvPr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Rectangle 30"/>
              <p:cNvSpPr>
                <a:spLocks noChangeArrowheads="1"/>
              </p:cNvSpPr>
              <p:nvPr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Rectangle 31"/>
              <p:cNvSpPr>
                <a:spLocks noChangeArrowheads="1"/>
              </p:cNvSpPr>
              <p:nvPr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Rectangle 32"/>
              <p:cNvSpPr>
                <a:spLocks noChangeArrowheads="1"/>
              </p:cNvSpPr>
              <p:nvPr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33"/>
              <p:cNvSpPr>
                <a:spLocks/>
              </p:cNvSpPr>
              <p:nvPr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Rectangle 34"/>
              <p:cNvSpPr>
                <a:spLocks noChangeArrowheads="1"/>
              </p:cNvSpPr>
              <p:nvPr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Rectangle 35"/>
              <p:cNvSpPr>
                <a:spLocks noChangeArrowheads="1"/>
              </p:cNvSpPr>
              <p:nvPr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Rectangle 36"/>
              <p:cNvSpPr>
                <a:spLocks noChangeArrowheads="1"/>
              </p:cNvSpPr>
              <p:nvPr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4" name="Group 32"/>
            <p:cNvGrpSpPr/>
            <p:nvPr/>
          </p:nvGrpSpPr>
          <p:grpSpPr>
            <a:xfrm>
              <a:off x="518032" y="978681"/>
              <a:ext cx="4572000" cy="2667393"/>
              <a:chOff x="518032" y="978681"/>
              <a:chExt cx="4572000" cy="2667393"/>
            </a:xfrm>
          </p:grpSpPr>
          <p:sp>
            <p:nvSpPr>
              <p:cNvPr id="105" name="Rectangle 37"/>
              <p:cNvSpPr>
                <a:spLocks noChangeArrowheads="1"/>
              </p:cNvSpPr>
              <p:nvPr userDrawn="1"/>
            </p:nvSpPr>
            <p:spPr bwMode="black">
              <a:xfrm>
                <a:off x="3295650" y="978681"/>
                <a:ext cx="1143000" cy="263229"/>
              </a:xfrm>
              <a:prstGeom prst="rect">
                <a:avLst/>
              </a:prstGeom>
              <a:solidFill>
                <a:srgbClr val="A1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7"/>
              <p:cNvSpPr>
                <a:spLocks noEditPoints="1"/>
              </p:cNvSpPr>
              <p:nvPr userDrawn="1"/>
            </p:nvSpPr>
            <p:spPr bwMode="black">
              <a:xfrm>
                <a:off x="518032" y="1922794"/>
                <a:ext cx="4572000" cy="1723280"/>
              </a:xfrm>
              <a:custGeom>
                <a:avLst/>
                <a:gdLst/>
                <a:ahLst/>
                <a:cxnLst>
                  <a:cxn ang="0">
                    <a:pos x="581" y="233"/>
                  </a:cxn>
                  <a:cxn ang="0">
                    <a:pos x="538" y="949"/>
                  </a:cxn>
                  <a:cxn ang="0">
                    <a:pos x="630" y="946"/>
                  </a:cxn>
                  <a:cxn ang="0">
                    <a:pos x="793" y="880"/>
                  </a:cxn>
                  <a:cxn ang="0">
                    <a:pos x="886" y="728"/>
                  </a:cxn>
                  <a:cxn ang="0">
                    <a:pos x="905" y="505"/>
                  </a:cxn>
                  <a:cxn ang="0">
                    <a:pos x="850" y="329"/>
                  </a:cxn>
                  <a:cxn ang="0">
                    <a:pos x="727" y="241"/>
                  </a:cxn>
                  <a:cxn ang="0">
                    <a:pos x="521" y="3"/>
                  </a:cxn>
                  <a:cxn ang="0">
                    <a:pos x="643" y="74"/>
                  </a:cxn>
                  <a:cxn ang="0">
                    <a:pos x="761" y="24"/>
                  </a:cxn>
                  <a:cxn ang="0">
                    <a:pos x="855" y="9"/>
                  </a:cxn>
                  <a:cxn ang="0">
                    <a:pos x="1026" y="40"/>
                  </a:cxn>
                  <a:cxn ang="0">
                    <a:pos x="1180" y="172"/>
                  </a:cxn>
                  <a:cxn ang="0">
                    <a:pos x="1265" y="383"/>
                  </a:cxn>
                  <a:cxn ang="0">
                    <a:pos x="1265" y="641"/>
                  </a:cxn>
                  <a:cxn ang="0">
                    <a:pos x="1175" y="857"/>
                  </a:cxn>
                  <a:cxn ang="0">
                    <a:pos x="1005" y="1006"/>
                  </a:cxn>
                  <a:cxn ang="0">
                    <a:pos x="766" y="1074"/>
                  </a:cxn>
                  <a:cxn ang="0">
                    <a:pos x="601" y="1074"/>
                  </a:cxn>
                  <a:cxn ang="0">
                    <a:pos x="692" y="1447"/>
                  </a:cxn>
                  <a:cxn ang="0">
                    <a:pos x="171" y="1408"/>
                  </a:cxn>
                  <a:cxn ang="0">
                    <a:pos x="413" y="3"/>
                  </a:cxn>
                  <a:cxn ang="0">
                    <a:pos x="3876" y="20"/>
                  </a:cxn>
                  <a:cxn ang="0">
                    <a:pos x="4036" y="100"/>
                  </a:cxn>
                  <a:cxn ang="0">
                    <a:pos x="4113" y="232"/>
                  </a:cxn>
                  <a:cxn ang="0">
                    <a:pos x="4091" y="362"/>
                  </a:cxn>
                  <a:cxn ang="0">
                    <a:pos x="3995" y="436"/>
                  </a:cxn>
                  <a:cxn ang="0">
                    <a:pos x="3859" y="438"/>
                  </a:cxn>
                  <a:cxn ang="0">
                    <a:pos x="3757" y="114"/>
                  </a:cxn>
                  <a:cxn ang="0">
                    <a:pos x="3597" y="187"/>
                  </a:cxn>
                  <a:cxn ang="0">
                    <a:pos x="3508" y="339"/>
                  </a:cxn>
                  <a:cxn ang="0">
                    <a:pos x="3489" y="565"/>
                  </a:cxn>
                  <a:cxn ang="0">
                    <a:pos x="3547" y="753"/>
                  </a:cxn>
                  <a:cxn ang="0">
                    <a:pos x="3668" y="869"/>
                  </a:cxn>
                  <a:cxn ang="0">
                    <a:pos x="3821" y="896"/>
                  </a:cxn>
                  <a:cxn ang="0">
                    <a:pos x="3931" y="872"/>
                  </a:cxn>
                  <a:cxn ang="0">
                    <a:pos x="4079" y="810"/>
                  </a:cxn>
                  <a:cxn ang="0">
                    <a:pos x="4016" y="1024"/>
                  </a:cxn>
                  <a:cxn ang="0">
                    <a:pos x="3830" y="1080"/>
                  </a:cxn>
                  <a:cxn ang="0">
                    <a:pos x="3651" y="1095"/>
                  </a:cxn>
                  <a:cxn ang="0">
                    <a:pos x="3426" y="1060"/>
                  </a:cxn>
                  <a:cxn ang="0">
                    <a:pos x="3255" y="947"/>
                  </a:cxn>
                  <a:cxn ang="0">
                    <a:pos x="3140" y="772"/>
                  </a:cxn>
                  <a:cxn ang="0">
                    <a:pos x="3101" y="561"/>
                  </a:cxn>
                  <a:cxn ang="0">
                    <a:pos x="3153" y="318"/>
                  </a:cxn>
                  <a:cxn ang="0">
                    <a:pos x="3293" y="135"/>
                  </a:cxn>
                  <a:cxn ang="0">
                    <a:pos x="3508" y="27"/>
                  </a:cxn>
                  <a:cxn ang="0">
                    <a:pos x="2910" y="0"/>
                  </a:cxn>
                  <a:cxn ang="0">
                    <a:pos x="3040" y="52"/>
                  </a:cxn>
                  <a:cxn ang="0">
                    <a:pos x="3093" y="178"/>
                  </a:cxn>
                  <a:cxn ang="0">
                    <a:pos x="3071" y="277"/>
                  </a:cxn>
                  <a:cxn ang="0">
                    <a:pos x="3004" y="393"/>
                  </a:cxn>
                  <a:cxn ang="0">
                    <a:pos x="2876" y="561"/>
                  </a:cxn>
                  <a:cxn ang="0">
                    <a:pos x="1784" y="1078"/>
                  </a:cxn>
                  <a:cxn ang="0">
                    <a:pos x="1313" y="118"/>
                  </a:cxn>
                  <a:cxn ang="0">
                    <a:pos x="2247" y="25"/>
                  </a:cxn>
                  <a:cxn ang="0">
                    <a:pos x="2759" y="62"/>
                  </a:cxn>
                  <a:cxn ang="0">
                    <a:pos x="2872" y="4"/>
                  </a:cxn>
                </a:cxnLst>
                <a:rect l="0" t="0" r="r" b="b"/>
                <a:pathLst>
                  <a:path w="4127" h="1544">
                    <a:moveTo>
                      <a:pt x="640" y="229"/>
                    </a:moveTo>
                    <a:lnTo>
                      <a:pt x="622" y="229"/>
                    </a:lnTo>
                    <a:lnTo>
                      <a:pt x="603" y="230"/>
                    </a:lnTo>
                    <a:lnTo>
                      <a:pt x="581" y="233"/>
                    </a:lnTo>
                    <a:lnTo>
                      <a:pt x="553" y="235"/>
                    </a:lnTo>
                    <a:lnTo>
                      <a:pt x="521" y="241"/>
                    </a:lnTo>
                    <a:lnTo>
                      <a:pt x="521" y="947"/>
                    </a:lnTo>
                    <a:lnTo>
                      <a:pt x="538" y="949"/>
                    </a:lnTo>
                    <a:lnTo>
                      <a:pt x="553" y="949"/>
                    </a:lnTo>
                    <a:lnTo>
                      <a:pt x="566" y="949"/>
                    </a:lnTo>
                    <a:lnTo>
                      <a:pt x="578" y="949"/>
                    </a:lnTo>
                    <a:lnTo>
                      <a:pt x="630" y="946"/>
                    </a:lnTo>
                    <a:lnTo>
                      <a:pt x="677" y="937"/>
                    </a:lnTo>
                    <a:lnTo>
                      <a:pt x="720" y="924"/>
                    </a:lnTo>
                    <a:lnTo>
                      <a:pt x="758" y="905"/>
                    </a:lnTo>
                    <a:lnTo>
                      <a:pt x="793" y="880"/>
                    </a:lnTo>
                    <a:lnTo>
                      <a:pt x="824" y="850"/>
                    </a:lnTo>
                    <a:lnTo>
                      <a:pt x="849" y="815"/>
                    </a:lnTo>
                    <a:lnTo>
                      <a:pt x="870" y="775"/>
                    </a:lnTo>
                    <a:lnTo>
                      <a:pt x="886" y="728"/>
                    </a:lnTo>
                    <a:lnTo>
                      <a:pt x="897" y="678"/>
                    </a:lnTo>
                    <a:lnTo>
                      <a:pt x="905" y="622"/>
                    </a:lnTo>
                    <a:lnTo>
                      <a:pt x="907" y="561"/>
                    </a:lnTo>
                    <a:lnTo>
                      <a:pt x="905" y="505"/>
                    </a:lnTo>
                    <a:lnTo>
                      <a:pt x="897" y="452"/>
                    </a:lnTo>
                    <a:lnTo>
                      <a:pt x="886" y="407"/>
                    </a:lnTo>
                    <a:lnTo>
                      <a:pt x="870" y="366"/>
                    </a:lnTo>
                    <a:lnTo>
                      <a:pt x="850" y="329"/>
                    </a:lnTo>
                    <a:lnTo>
                      <a:pt x="826" y="299"/>
                    </a:lnTo>
                    <a:lnTo>
                      <a:pt x="797" y="274"/>
                    </a:lnTo>
                    <a:lnTo>
                      <a:pt x="763" y="254"/>
                    </a:lnTo>
                    <a:lnTo>
                      <a:pt x="727" y="241"/>
                    </a:lnTo>
                    <a:lnTo>
                      <a:pt x="686" y="232"/>
                    </a:lnTo>
                    <a:lnTo>
                      <a:pt x="640" y="229"/>
                    </a:lnTo>
                    <a:close/>
                    <a:moveTo>
                      <a:pt x="413" y="3"/>
                    </a:moveTo>
                    <a:lnTo>
                      <a:pt x="521" y="3"/>
                    </a:lnTo>
                    <a:lnTo>
                      <a:pt x="521" y="143"/>
                    </a:lnTo>
                    <a:lnTo>
                      <a:pt x="566" y="117"/>
                    </a:lnTo>
                    <a:lnTo>
                      <a:pt x="607" y="93"/>
                    </a:lnTo>
                    <a:lnTo>
                      <a:pt x="643" y="74"/>
                    </a:lnTo>
                    <a:lnTo>
                      <a:pt x="677" y="57"/>
                    </a:lnTo>
                    <a:lnTo>
                      <a:pt x="707" y="44"/>
                    </a:lnTo>
                    <a:lnTo>
                      <a:pt x="735" y="33"/>
                    </a:lnTo>
                    <a:lnTo>
                      <a:pt x="761" y="24"/>
                    </a:lnTo>
                    <a:lnTo>
                      <a:pt x="785" y="18"/>
                    </a:lnTo>
                    <a:lnTo>
                      <a:pt x="809" y="13"/>
                    </a:lnTo>
                    <a:lnTo>
                      <a:pt x="831" y="10"/>
                    </a:lnTo>
                    <a:lnTo>
                      <a:pt x="855" y="9"/>
                    </a:lnTo>
                    <a:lnTo>
                      <a:pt x="879" y="8"/>
                    </a:lnTo>
                    <a:lnTo>
                      <a:pt x="931" y="12"/>
                    </a:lnTo>
                    <a:lnTo>
                      <a:pt x="980" y="23"/>
                    </a:lnTo>
                    <a:lnTo>
                      <a:pt x="1026" y="40"/>
                    </a:lnTo>
                    <a:lnTo>
                      <a:pt x="1070" y="64"/>
                    </a:lnTo>
                    <a:lnTo>
                      <a:pt x="1110" y="94"/>
                    </a:lnTo>
                    <a:lnTo>
                      <a:pt x="1148" y="130"/>
                    </a:lnTo>
                    <a:lnTo>
                      <a:pt x="1180" y="172"/>
                    </a:lnTo>
                    <a:lnTo>
                      <a:pt x="1209" y="218"/>
                    </a:lnTo>
                    <a:lnTo>
                      <a:pt x="1233" y="268"/>
                    </a:lnTo>
                    <a:lnTo>
                      <a:pt x="1252" y="324"/>
                    </a:lnTo>
                    <a:lnTo>
                      <a:pt x="1265" y="383"/>
                    </a:lnTo>
                    <a:lnTo>
                      <a:pt x="1274" y="446"/>
                    </a:lnTo>
                    <a:lnTo>
                      <a:pt x="1278" y="512"/>
                    </a:lnTo>
                    <a:lnTo>
                      <a:pt x="1274" y="578"/>
                    </a:lnTo>
                    <a:lnTo>
                      <a:pt x="1265" y="641"/>
                    </a:lnTo>
                    <a:lnTo>
                      <a:pt x="1252" y="701"/>
                    </a:lnTo>
                    <a:lnTo>
                      <a:pt x="1232" y="756"/>
                    </a:lnTo>
                    <a:lnTo>
                      <a:pt x="1205" y="809"/>
                    </a:lnTo>
                    <a:lnTo>
                      <a:pt x="1175" y="857"/>
                    </a:lnTo>
                    <a:lnTo>
                      <a:pt x="1140" y="901"/>
                    </a:lnTo>
                    <a:lnTo>
                      <a:pt x="1099" y="941"/>
                    </a:lnTo>
                    <a:lnTo>
                      <a:pt x="1054" y="976"/>
                    </a:lnTo>
                    <a:lnTo>
                      <a:pt x="1005" y="1006"/>
                    </a:lnTo>
                    <a:lnTo>
                      <a:pt x="951" y="1031"/>
                    </a:lnTo>
                    <a:lnTo>
                      <a:pt x="894" y="1051"/>
                    </a:lnTo>
                    <a:lnTo>
                      <a:pt x="831" y="1065"/>
                    </a:lnTo>
                    <a:lnTo>
                      <a:pt x="766" y="1074"/>
                    </a:lnTo>
                    <a:lnTo>
                      <a:pt x="696" y="1078"/>
                    </a:lnTo>
                    <a:lnTo>
                      <a:pt x="670" y="1078"/>
                    </a:lnTo>
                    <a:lnTo>
                      <a:pt x="637" y="1076"/>
                    </a:lnTo>
                    <a:lnTo>
                      <a:pt x="601" y="1074"/>
                    </a:lnTo>
                    <a:lnTo>
                      <a:pt x="561" y="1071"/>
                    </a:lnTo>
                    <a:lnTo>
                      <a:pt x="521" y="1068"/>
                    </a:lnTo>
                    <a:lnTo>
                      <a:pt x="521" y="1408"/>
                    </a:lnTo>
                    <a:lnTo>
                      <a:pt x="692" y="1447"/>
                    </a:lnTo>
                    <a:lnTo>
                      <a:pt x="692" y="1544"/>
                    </a:lnTo>
                    <a:lnTo>
                      <a:pt x="18" y="1544"/>
                    </a:lnTo>
                    <a:lnTo>
                      <a:pt x="18" y="1447"/>
                    </a:lnTo>
                    <a:lnTo>
                      <a:pt x="171" y="1408"/>
                    </a:lnTo>
                    <a:lnTo>
                      <a:pt x="171" y="229"/>
                    </a:lnTo>
                    <a:lnTo>
                      <a:pt x="0" y="229"/>
                    </a:lnTo>
                    <a:lnTo>
                      <a:pt x="0" y="128"/>
                    </a:lnTo>
                    <a:lnTo>
                      <a:pt x="413" y="3"/>
                    </a:lnTo>
                    <a:close/>
                    <a:moveTo>
                      <a:pt x="3711" y="0"/>
                    </a:moveTo>
                    <a:lnTo>
                      <a:pt x="3770" y="3"/>
                    </a:lnTo>
                    <a:lnTo>
                      <a:pt x="3825" y="9"/>
                    </a:lnTo>
                    <a:lnTo>
                      <a:pt x="3876" y="20"/>
                    </a:lnTo>
                    <a:lnTo>
                      <a:pt x="3923" y="34"/>
                    </a:lnTo>
                    <a:lnTo>
                      <a:pt x="3965" y="53"/>
                    </a:lnTo>
                    <a:lnTo>
                      <a:pt x="4004" y="75"/>
                    </a:lnTo>
                    <a:lnTo>
                      <a:pt x="4036" y="100"/>
                    </a:lnTo>
                    <a:lnTo>
                      <a:pt x="4064" y="129"/>
                    </a:lnTo>
                    <a:lnTo>
                      <a:pt x="4086" y="160"/>
                    </a:lnTo>
                    <a:lnTo>
                      <a:pt x="4103" y="194"/>
                    </a:lnTo>
                    <a:lnTo>
                      <a:pt x="4113" y="232"/>
                    </a:lnTo>
                    <a:lnTo>
                      <a:pt x="4117" y="271"/>
                    </a:lnTo>
                    <a:lnTo>
                      <a:pt x="4114" y="304"/>
                    </a:lnTo>
                    <a:lnTo>
                      <a:pt x="4105" y="334"/>
                    </a:lnTo>
                    <a:lnTo>
                      <a:pt x="4091" y="362"/>
                    </a:lnTo>
                    <a:lnTo>
                      <a:pt x="4074" y="387"/>
                    </a:lnTo>
                    <a:lnTo>
                      <a:pt x="4051" y="407"/>
                    </a:lnTo>
                    <a:lnTo>
                      <a:pt x="4025" y="423"/>
                    </a:lnTo>
                    <a:lnTo>
                      <a:pt x="3995" y="436"/>
                    </a:lnTo>
                    <a:lnTo>
                      <a:pt x="3961" y="443"/>
                    </a:lnTo>
                    <a:lnTo>
                      <a:pt x="3925" y="446"/>
                    </a:lnTo>
                    <a:lnTo>
                      <a:pt x="3891" y="444"/>
                    </a:lnTo>
                    <a:lnTo>
                      <a:pt x="3859" y="438"/>
                    </a:lnTo>
                    <a:lnTo>
                      <a:pt x="3826" y="428"/>
                    </a:lnTo>
                    <a:lnTo>
                      <a:pt x="3792" y="413"/>
                    </a:lnTo>
                    <a:lnTo>
                      <a:pt x="3757" y="394"/>
                    </a:lnTo>
                    <a:lnTo>
                      <a:pt x="3757" y="114"/>
                    </a:lnTo>
                    <a:lnTo>
                      <a:pt x="3711" y="125"/>
                    </a:lnTo>
                    <a:lnTo>
                      <a:pt x="3668" y="140"/>
                    </a:lnTo>
                    <a:lnTo>
                      <a:pt x="3631" y="162"/>
                    </a:lnTo>
                    <a:lnTo>
                      <a:pt x="3597" y="187"/>
                    </a:lnTo>
                    <a:lnTo>
                      <a:pt x="3568" y="218"/>
                    </a:lnTo>
                    <a:lnTo>
                      <a:pt x="3543" y="253"/>
                    </a:lnTo>
                    <a:lnTo>
                      <a:pt x="3523" y="294"/>
                    </a:lnTo>
                    <a:lnTo>
                      <a:pt x="3508" y="339"/>
                    </a:lnTo>
                    <a:lnTo>
                      <a:pt x="3497" y="391"/>
                    </a:lnTo>
                    <a:lnTo>
                      <a:pt x="3489" y="447"/>
                    </a:lnTo>
                    <a:lnTo>
                      <a:pt x="3487" y="507"/>
                    </a:lnTo>
                    <a:lnTo>
                      <a:pt x="3489" y="565"/>
                    </a:lnTo>
                    <a:lnTo>
                      <a:pt x="3497" y="617"/>
                    </a:lnTo>
                    <a:lnTo>
                      <a:pt x="3509" y="667"/>
                    </a:lnTo>
                    <a:lnTo>
                      <a:pt x="3526" y="712"/>
                    </a:lnTo>
                    <a:lnTo>
                      <a:pt x="3547" y="753"/>
                    </a:lnTo>
                    <a:lnTo>
                      <a:pt x="3571" y="790"/>
                    </a:lnTo>
                    <a:lnTo>
                      <a:pt x="3600" y="821"/>
                    </a:lnTo>
                    <a:lnTo>
                      <a:pt x="3632" y="847"/>
                    </a:lnTo>
                    <a:lnTo>
                      <a:pt x="3668" y="869"/>
                    </a:lnTo>
                    <a:lnTo>
                      <a:pt x="3707" y="885"/>
                    </a:lnTo>
                    <a:lnTo>
                      <a:pt x="3750" y="894"/>
                    </a:lnTo>
                    <a:lnTo>
                      <a:pt x="3795" y="897"/>
                    </a:lnTo>
                    <a:lnTo>
                      <a:pt x="3821" y="896"/>
                    </a:lnTo>
                    <a:lnTo>
                      <a:pt x="3847" y="894"/>
                    </a:lnTo>
                    <a:lnTo>
                      <a:pt x="3874" y="889"/>
                    </a:lnTo>
                    <a:lnTo>
                      <a:pt x="3901" y="881"/>
                    </a:lnTo>
                    <a:lnTo>
                      <a:pt x="3931" y="872"/>
                    </a:lnTo>
                    <a:lnTo>
                      <a:pt x="3964" y="861"/>
                    </a:lnTo>
                    <a:lnTo>
                      <a:pt x="3999" y="846"/>
                    </a:lnTo>
                    <a:lnTo>
                      <a:pt x="4036" y="830"/>
                    </a:lnTo>
                    <a:lnTo>
                      <a:pt x="4079" y="810"/>
                    </a:lnTo>
                    <a:lnTo>
                      <a:pt x="4127" y="787"/>
                    </a:lnTo>
                    <a:lnTo>
                      <a:pt x="4127" y="976"/>
                    </a:lnTo>
                    <a:lnTo>
                      <a:pt x="4069" y="1001"/>
                    </a:lnTo>
                    <a:lnTo>
                      <a:pt x="4016" y="1024"/>
                    </a:lnTo>
                    <a:lnTo>
                      <a:pt x="3966" y="1041"/>
                    </a:lnTo>
                    <a:lnTo>
                      <a:pt x="3919" y="1058"/>
                    </a:lnTo>
                    <a:lnTo>
                      <a:pt x="3874" y="1070"/>
                    </a:lnTo>
                    <a:lnTo>
                      <a:pt x="3830" y="1080"/>
                    </a:lnTo>
                    <a:lnTo>
                      <a:pt x="3786" y="1086"/>
                    </a:lnTo>
                    <a:lnTo>
                      <a:pt x="3742" y="1091"/>
                    </a:lnTo>
                    <a:lnTo>
                      <a:pt x="3697" y="1094"/>
                    </a:lnTo>
                    <a:lnTo>
                      <a:pt x="3651" y="1095"/>
                    </a:lnTo>
                    <a:lnTo>
                      <a:pt x="3588" y="1093"/>
                    </a:lnTo>
                    <a:lnTo>
                      <a:pt x="3530" y="1086"/>
                    </a:lnTo>
                    <a:lnTo>
                      <a:pt x="3476" y="1075"/>
                    </a:lnTo>
                    <a:lnTo>
                      <a:pt x="3426" y="1060"/>
                    </a:lnTo>
                    <a:lnTo>
                      <a:pt x="3378" y="1039"/>
                    </a:lnTo>
                    <a:lnTo>
                      <a:pt x="3334" y="1014"/>
                    </a:lnTo>
                    <a:lnTo>
                      <a:pt x="3294" y="984"/>
                    </a:lnTo>
                    <a:lnTo>
                      <a:pt x="3255" y="947"/>
                    </a:lnTo>
                    <a:lnTo>
                      <a:pt x="3219" y="907"/>
                    </a:lnTo>
                    <a:lnTo>
                      <a:pt x="3188" y="865"/>
                    </a:lnTo>
                    <a:lnTo>
                      <a:pt x="3162" y="820"/>
                    </a:lnTo>
                    <a:lnTo>
                      <a:pt x="3140" y="772"/>
                    </a:lnTo>
                    <a:lnTo>
                      <a:pt x="3124" y="722"/>
                    </a:lnTo>
                    <a:lnTo>
                      <a:pt x="3111" y="670"/>
                    </a:lnTo>
                    <a:lnTo>
                      <a:pt x="3104" y="616"/>
                    </a:lnTo>
                    <a:lnTo>
                      <a:pt x="3101" y="561"/>
                    </a:lnTo>
                    <a:lnTo>
                      <a:pt x="3105" y="494"/>
                    </a:lnTo>
                    <a:lnTo>
                      <a:pt x="3115" y="433"/>
                    </a:lnTo>
                    <a:lnTo>
                      <a:pt x="3130" y="373"/>
                    </a:lnTo>
                    <a:lnTo>
                      <a:pt x="3153" y="318"/>
                    </a:lnTo>
                    <a:lnTo>
                      <a:pt x="3179" y="267"/>
                    </a:lnTo>
                    <a:lnTo>
                      <a:pt x="3213" y="219"/>
                    </a:lnTo>
                    <a:lnTo>
                      <a:pt x="3250" y="175"/>
                    </a:lnTo>
                    <a:lnTo>
                      <a:pt x="3293" y="135"/>
                    </a:lnTo>
                    <a:lnTo>
                      <a:pt x="3341" y="102"/>
                    </a:lnTo>
                    <a:lnTo>
                      <a:pt x="3392" y="72"/>
                    </a:lnTo>
                    <a:lnTo>
                      <a:pt x="3448" y="47"/>
                    </a:lnTo>
                    <a:lnTo>
                      <a:pt x="3508" y="27"/>
                    </a:lnTo>
                    <a:lnTo>
                      <a:pt x="3573" y="12"/>
                    </a:lnTo>
                    <a:lnTo>
                      <a:pt x="3640" y="3"/>
                    </a:lnTo>
                    <a:lnTo>
                      <a:pt x="3711" y="0"/>
                    </a:lnTo>
                    <a:close/>
                    <a:moveTo>
                      <a:pt x="2910" y="0"/>
                    </a:moveTo>
                    <a:lnTo>
                      <a:pt x="2948" y="4"/>
                    </a:lnTo>
                    <a:lnTo>
                      <a:pt x="2983" y="14"/>
                    </a:lnTo>
                    <a:lnTo>
                      <a:pt x="3014" y="30"/>
                    </a:lnTo>
                    <a:lnTo>
                      <a:pt x="3040" y="52"/>
                    </a:lnTo>
                    <a:lnTo>
                      <a:pt x="3063" y="78"/>
                    </a:lnTo>
                    <a:lnTo>
                      <a:pt x="3079" y="109"/>
                    </a:lnTo>
                    <a:lnTo>
                      <a:pt x="3089" y="142"/>
                    </a:lnTo>
                    <a:lnTo>
                      <a:pt x="3093" y="178"/>
                    </a:lnTo>
                    <a:lnTo>
                      <a:pt x="3091" y="203"/>
                    </a:lnTo>
                    <a:lnTo>
                      <a:pt x="3088" y="227"/>
                    </a:lnTo>
                    <a:lnTo>
                      <a:pt x="3081" y="252"/>
                    </a:lnTo>
                    <a:lnTo>
                      <a:pt x="3071" y="277"/>
                    </a:lnTo>
                    <a:lnTo>
                      <a:pt x="3060" y="303"/>
                    </a:lnTo>
                    <a:lnTo>
                      <a:pt x="3044" y="331"/>
                    </a:lnTo>
                    <a:lnTo>
                      <a:pt x="3025" y="361"/>
                    </a:lnTo>
                    <a:lnTo>
                      <a:pt x="3004" y="393"/>
                    </a:lnTo>
                    <a:lnTo>
                      <a:pt x="2978" y="429"/>
                    </a:lnTo>
                    <a:lnTo>
                      <a:pt x="2948" y="468"/>
                    </a:lnTo>
                    <a:lnTo>
                      <a:pt x="2914" y="512"/>
                    </a:lnTo>
                    <a:lnTo>
                      <a:pt x="2876" y="561"/>
                    </a:lnTo>
                    <a:lnTo>
                      <a:pt x="2472" y="1078"/>
                    </a:lnTo>
                    <a:lnTo>
                      <a:pt x="2182" y="1078"/>
                    </a:lnTo>
                    <a:lnTo>
                      <a:pt x="2182" y="424"/>
                    </a:lnTo>
                    <a:lnTo>
                      <a:pt x="1784" y="1078"/>
                    </a:lnTo>
                    <a:lnTo>
                      <a:pt x="1518" y="1078"/>
                    </a:lnTo>
                    <a:lnTo>
                      <a:pt x="1518" y="234"/>
                    </a:lnTo>
                    <a:lnTo>
                      <a:pt x="1313" y="214"/>
                    </a:lnTo>
                    <a:lnTo>
                      <a:pt x="1313" y="118"/>
                    </a:lnTo>
                    <a:lnTo>
                      <a:pt x="1690" y="25"/>
                    </a:lnTo>
                    <a:lnTo>
                      <a:pt x="1832" y="25"/>
                    </a:lnTo>
                    <a:lnTo>
                      <a:pt x="1832" y="713"/>
                    </a:lnTo>
                    <a:lnTo>
                      <a:pt x="2247" y="25"/>
                    </a:lnTo>
                    <a:lnTo>
                      <a:pt x="2497" y="25"/>
                    </a:lnTo>
                    <a:lnTo>
                      <a:pt x="2497" y="822"/>
                    </a:lnTo>
                    <a:lnTo>
                      <a:pt x="2759" y="473"/>
                    </a:lnTo>
                    <a:lnTo>
                      <a:pt x="2759" y="62"/>
                    </a:lnTo>
                    <a:lnTo>
                      <a:pt x="2779" y="44"/>
                    </a:lnTo>
                    <a:lnTo>
                      <a:pt x="2806" y="27"/>
                    </a:lnTo>
                    <a:lnTo>
                      <a:pt x="2837" y="13"/>
                    </a:lnTo>
                    <a:lnTo>
                      <a:pt x="2872" y="4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84201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 bwMode="gray">
          <a:xfrm>
            <a:off x="2336802" y="2"/>
            <a:ext cx="9855200" cy="6176009"/>
            <a:chOff x="19140488" y="13674"/>
            <a:chExt cx="7443798" cy="6145827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8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9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</p:grpSp>
      <p:sp>
        <p:nvSpPr>
          <p:cNvPr id="31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812802" y="3048000"/>
            <a:ext cx="1219200" cy="762000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3" name="Group 31"/>
          <p:cNvGrpSpPr/>
          <p:nvPr/>
        </p:nvGrpSpPr>
        <p:grpSpPr>
          <a:xfrm>
            <a:off x="652115" y="2901698"/>
            <a:ext cx="1613003" cy="151219"/>
            <a:chOff x="489087" y="2521685"/>
            <a:chExt cx="1209752" cy="151219"/>
          </a:xfrm>
        </p:grpSpPr>
        <p:cxnSp>
          <p:nvCxnSpPr>
            <p:cNvPr id="33" name="Straight Connector 32"/>
            <p:cNvCxnSpPr/>
            <p:nvPr userDrawn="1"/>
          </p:nvCxnSpPr>
          <p:spPr>
            <a:xfrm rot="10800000">
              <a:off x="489087" y="2521686"/>
              <a:ext cx="120975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13478" y="2597295"/>
              <a:ext cx="1512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2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4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2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2pPr>
            <a:lvl3pPr marL="3429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3pPr>
            <a:lvl4pPr marL="6858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4pPr>
            <a:lvl5pPr marL="10287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5pPr>
            <a:lvl6pPr marL="13716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6pPr>
            <a:lvl7pPr marL="17145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7pPr>
            <a:lvl8pPr marL="20574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8pPr>
            <a:lvl9pPr marL="24003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47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dirty="0" smtClean="0"/>
              <a:t>www.pwc.com</a:t>
            </a:r>
            <a:endParaRPr lang="en-GB" noProof="0" dirty="0"/>
          </a:p>
        </p:txBody>
      </p:sp>
      <p:grpSp>
        <p:nvGrpSpPr>
          <p:cNvPr id="96" name="Group 32"/>
          <p:cNvGrpSpPr/>
          <p:nvPr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9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98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055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 bwMode="gray">
          <a:xfrm>
            <a:off x="2336802" y="2"/>
            <a:ext cx="9855200" cy="6176009"/>
            <a:chOff x="19140488" y="13674"/>
            <a:chExt cx="7443798" cy="6145827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33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0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</p:grpSp>
      <p:sp>
        <p:nvSpPr>
          <p:cNvPr id="54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2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2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2pPr>
            <a:lvl3pPr marL="3429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3pPr>
            <a:lvl4pPr marL="6858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4pPr>
            <a:lvl5pPr marL="10287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5pPr>
            <a:lvl6pPr marL="13716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6pPr>
            <a:lvl7pPr marL="17145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7pPr>
            <a:lvl8pPr marL="20574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8pPr>
            <a:lvl9pPr marL="24003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56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dirty="0" smtClean="0"/>
              <a:t>www.pwc.com</a:t>
            </a:r>
            <a:endParaRPr lang="en-GB" noProof="0" dirty="0"/>
          </a:p>
        </p:txBody>
      </p:sp>
      <p:sp>
        <p:nvSpPr>
          <p:cNvPr id="17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2336800" y="2899978"/>
            <a:ext cx="8432800" cy="3272223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8" name="Group 32"/>
          <p:cNvGrpSpPr/>
          <p:nvPr userDrawn="1"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19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9467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49"/>
          <p:cNvSpPr>
            <a:spLocks noChangeArrowheads="1"/>
          </p:cNvSpPr>
          <p:nvPr/>
        </p:nvSpPr>
        <p:spPr bwMode="gray">
          <a:xfrm>
            <a:off x="9855200" y="685802"/>
            <a:ext cx="2336800" cy="5486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rgbClr val="000000"/>
              </a:solidFill>
            </a:endParaRPr>
          </a:p>
        </p:txBody>
      </p:sp>
      <p:sp>
        <p:nvSpPr>
          <p:cNvPr id="81" name="Rectangle 648"/>
          <p:cNvSpPr>
            <a:spLocks noChangeArrowheads="1"/>
          </p:cNvSpPr>
          <p:nvPr/>
        </p:nvSpPr>
        <p:spPr bwMode="gray">
          <a:xfrm>
            <a:off x="2336800" y="0"/>
            <a:ext cx="75184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rgbClr val="000000"/>
              </a:solidFill>
            </a:endParaRPr>
          </a:p>
        </p:txBody>
      </p:sp>
      <p:sp>
        <p:nvSpPr>
          <p:cNvPr id="83" name="Rectangle 650"/>
          <p:cNvSpPr>
            <a:spLocks noChangeArrowheads="1"/>
          </p:cNvSpPr>
          <p:nvPr/>
        </p:nvSpPr>
        <p:spPr bwMode="gray">
          <a:xfrm>
            <a:off x="2336800" y="685800"/>
            <a:ext cx="7518400" cy="5486400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2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51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2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2pPr>
            <a:lvl3pPr marL="3429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3pPr>
            <a:lvl4pPr marL="6858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4pPr>
            <a:lvl5pPr marL="10287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5pPr>
            <a:lvl6pPr marL="13716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6pPr>
            <a:lvl7pPr marL="17145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7pPr>
            <a:lvl8pPr marL="20574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8pPr>
            <a:lvl9pPr marL="2400300" indent="0" algn="l">
              <a:buNone/>
              <a:defRPr sz="135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52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75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dirty="0" smtClean="0"/>
              <a:t>www.pwc.com</a:t>
            </a:r>
            <a:endParaRPr lang="en-GB" noProof="0" dirty="0"/>
          </a:p>
        </p:txBody>
      </p:sp>
      <p:grpSp>
        <p:nvGrpSpPr>
          <p:cNvPr id="11" name="Group 32"/>
          <p:cNvGrpSpPr/>
          <p:nvPr userDrawn="1"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12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chemeClr val="tx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8791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1200" y="5867400"/>
            <a:ext cx="6400800" cy="762000"/>
          </a:xfrm>
        </p:spPr>
        <p:txBody>
          <a:bodyPr anchor="b"/>
          <a:lstStyle>
            <a:lvl1pPr>
              <a:defRPr sz="675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dirty="0" smtClean="0"/>
              <a:t>Add legal and copyright disclaimers here.</a:t>
            </a:r>
            <a:endParaRPr lang="en-GB" noProof="0" dirty="0"/>
          </a:p>
        </p:txBody>
      </p:sp>
      <p:cxnSp>
        <p:nvCxnSpPr>
          <p:cNvPr id="7" name="Shape 6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968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99E0D-655A-41ED-88B2-CF46649A7F70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539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606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251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0805F-8EB1-42F9-A9C4-B27A2F7B69D8}" type="datetimeFigureOut">
              <a:rPr lang="id-ID" smtClean="0"/>
              <a:t>30/07/2018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F5610-C78D-46F0-A8B6-6ED432EA125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1661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2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19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33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562FC-DC54-4A4B-B510-8D22BFA5BF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7DB82-E617-4138-8D1A-2036FE43C9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2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201" y="685800"/>
            <a:ext cx="10769602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 smtClean="0"/>
              <a:t>Click to edit</a:t>
            </a:r>
            <a:br>
              <a:rPr lang="en-GB" noProof="0" dirty="0" smtClean="0"/>
            </a:br>
            <a:r>
              <a:rPr lang="en-GB" noProof="0" dirty="0" smtClean="0"/>
              <a:t>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3" y="1752600"/>
            <a:ext cx="10769598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7136" y="6324600"/>
            <a:ext cx="7014464" cy="150876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75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75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Juli 2014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75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50C62C2-D592-4124-A7F2-F63E5040E48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</p:sldLayoutIdLst>
  <p:hf hd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8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-205740" algn="l" defTabSz="685800" rtl="0" eaLnBrk="1" fontAlgn="auto" latinLnBrk="0" hangingPunct="1">
        <a:lnSpc>
          <a:spcPct val="100000"/>
        </a:lnSpc>
        <a:spcBef>
          <a:spcPts val="0"/>
        </a:spcBef>
        <a:spcAft>
          <a:spcPts val="675"/>
        </a:spcAft>
        <a:buClr>
          <a:schemeClr val="tx1"/>
        </a:buClr>
        <a:buSzTx/>
        <a:buFontTx/>
        <a:buNone/>
        <a:tabLst/>
        <a:defRPr sz="15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205740" indent="-205740" algn="l" defTabSz="685800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Clr>
          <a:schemeClr val="tx1"/>
        </a:buClr>
        <a:buFont typeface="Georgia" pitchFamily="18" charset="0"/>
        <a:buChar char="•"/>
        <a:defRPr sz="15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411480" indent="-205740" algn="l" defTabSz="685800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Clr>
          <a:schemeClr val="tx1"/>
        </a:buClr>
        <a:buFont typeface="Georgia" pitchFamily="18" charset="0"/>
        <a:buChar char="-"/>
        <a:defRPr sz="15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617220" indent="-205740" algn="l" defTabSz="685800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Clr>
          <a:schemeClr val="tx1"/>
        </a:buClr>
        <a:buFont typeface="Georgia" pitchFamily="18" charset="0"/>
        <a:buChar char="◦"/>
        <a:defRPr sz="15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822960" indent="-205740" algn="l" defTabSz="685800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Clr>
          <a:schemeClr val="tx1"/>
        </a:buClr>
        <a:buFont typeface="Georgia" pitchFamily="18" charset="0"/>
        <a:buChar char="›"/>
        <a:defRPr sz="15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05740" marR="0" indent="-205740" algn="l" defTabSz="685800" rtl="0" eaLnBrk="1" fontAlgn="auto" latinLnBrk="0" hangingPunct="1">
        <a:lnSpc>
          <a:spcPct val="100000"/>
        </a:lnSpc>
        <a:spcBef>
          <a:spcPts val="0"/>
        </a:spcBef>
        <a:spcAft>
          <a:spcPts val="675"/>
        </a:spcAft>
        <a:buClr>
          <a:schemeClr val="tx1"/>
        </a:buClr>
        <a:buSzPct val="100000"/>
        <a:buFont typeface="+mj-lt"/>
        <a:buAutoNum type="arabicPeriod"/>
        <a:tabLst/>
        <a:defRPr sz="15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6pPr>
      <a:lvl7pPr marL="411480" indent="-205740" algn="l" defTabSz="685800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SzPct val="100000"/>
        <a:buFont typeface="+mj-lt"/>
        <a:buAutoNum type="alphaLcPeriod"/>
        <a:defRPr sz="15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7pPr>
      <a:lvl8pPr marL="617220" indent="-205740" algn="l" defTabSz="685800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SzPct val="100000"/>
        <a:buFont typeface="+mj-lt"/>
        <a:buAutoNum type="romanLcPeriod"/>
        <a:defRPr sz="15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8pPr>
      <a:lvl9pPr marL="0" indent="-205740" algn="l" defTabSz="685800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Font typeface="Arial" pitchFamily="34" charset="0"/>
        <a:buNone/>
        <a:defRPr sz="1500" b="1" kern="1200" baseline="0">
          <a:solidFill>
            <a:schemeClr val="tx2"/>
          </a:solidFill>
          <a:latin typeface="Georg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0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059028"/>
            <a:ext cx="10363200" cy="14700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id-ID" sz="4000" dirty="0">
                <a:solidFill>
                  <a:srgbClr val="000000"/>
                </a:solidFill>
                <a:latin typeface="TFForever-Medium"/>
                <a:cs typeface="TFForever-Medium"/>
              </a:rPr>
              <a:t>MANUAL PENGGUNAAN SYSTEM MONITORING PROGRAM SINCERITY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85807" y="4850579"/>
            <a:ext cx="6762408" cy="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8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755" y="2710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DASHBOARD WARRIOR (CHANGE AGENT)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800600" y="3038857"/>
            <a:ext cx="4406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Disiplin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mengumpulkan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report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ondesk</a:t>
            </a:r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Disiplin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mengumpulkan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ontime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berjalan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&gt;75%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diikuti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&gt; 75%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302000" y="3073400"/>
            <a:ext cx="1333500" cy="862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511" y="1391895"/>
            <a:ext cx="2492151" cy="4477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5200" y="1543952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WARRIOR HO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4528" y="2431437"/>
            <a:ext cx="168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A – UNIT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 – UNIT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C – UNIT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8234" y="3639022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WARRIOR BO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7562" y="4526507"/>
            <a:ext cx="1680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–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UNIT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 – UNIT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C – UNIT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755" y="2710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DASHBOARD UTAMA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26"/>
          <a:stretch/>
        </p:blipFill>
        <p:spPr>
          <a:xfrm>
            <a:off x="715087" y="1219200"/>
            <a:ext cx="5277904" cy="5513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5628" r="50141" b="45675"/>
          <a:stretch/>
        </p:blipFill>
        <p:spPr>
          <a:xfrm>
            <a:off x="10234455" y="1217816"/>
            <a:ext cx="1611923" cy="1041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19186" r="56606" b="76977"/>
          <a:stretch/>
        </p:blipFill>
        <p:spPr>
          <a:xfrm>
            <a:off x="7087954" y="1126247"/>
            <a:ext cx="2857500" cy="9525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228699" y="1217816"/>
            <a:ext cx="859255" cy="838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9292" y="2880484"/>
            <a:ext cx="35999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MENGUMPULKAN REPORT</a:t>
            </a:r>
            <a:endParaRPr lang="en-US" b="1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9412504" y="2078747"/>
            <a:ext cx="476787" cy="8636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2" t="11852" r="15667" b="61851"/>
          <a:stretch/>
        </p:blipFill>
        <p:spPr>
          <a:xfrm>
            <a:off x="6864934" y="4230836"/>
            <a:ext cx="4826000" cy="18034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228699" y="3766815"/>
            <a:ext cx="2407301" cy="2722885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3" idx="2"/>
            <a:endCxn id="11" idx="6"/>
          </p:cNvCxnSpPr>
          <p:nvPr/>
        </p:nvCxnSpPr>
        <p:spPr>
          <a:xfrm rot="5400000">
            <a:off x="8403688" y="2491529"/>
            <a:ext cx="2869042" cy="2404417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62717"/>
            <a:ext cx="7526473" cy="37083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5737" y="4795520"/>
            <a:ext cx="3599999" cy="196977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WARRIOR PROFILE</a:t>
            </a:r>
          </a:p>
          <a:p>
            <a:pPr algn="ctr"/>
            <a:endParaRPr lang="en-US" b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NAMA</a:t>
            </a: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UNIT</a:t>
            </a: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NOPEG</a:t>
            </a: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JIDOM</a:t>
            </a:r>
          </a:p>
          <a:p>
            <a:pPr algn="ctr"/>
            <a:r>
              <a:rPr lang="en-US" sz="1000" b="1" dirty="0">
                <a:latin typeface="Fira Sans" panose="020B0503050000020004" pitchFamily="34" charset="0"/>
                <a:ea typeface="Fira Sans" panose="020B0503050000020004" pitchFamily="34" charset="0"/>
              </a:rPr>
              <a:t>MOBILE</a:t>
            </a: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EMAIL</a:t>
            </a:r>
          </a:p>
          <a:p>
            <a:pPr algn="ctr"/>
            <a:r>
              <a:rPr lang="en-US" sz="1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NAMA</a:t>
            </a:r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 ATASAN LANGSUNG</a:t>
            </a:r>
          </a:p>
          <a:p>
            <a:pPr algn="ctr"/>
            <a:r>
              <a:rPr lang="en-US" sz="1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POSISI</a:t>
            </a:r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b="1" dirty="0">
                <a:latin typeface="Fira Sans" panose="020B0503050000020004" pitchFamily="34" charset="0"/>
                <a:ea typeface="Fira Sans" panose="020B0503050000020004" pitchFamily="34" charset="0"/>
              </a:rPr>
              <a:t>ATASAN LANGSUNG</a:t>
            </a:r>
            <a:endParaRPr lang="en-US" sz="1000" b="1" dirty="0" smtClean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r>
              <a:rPr lang="en-US" sz="1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EMAIL</a:t>
            </a:r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 ATASAN LANGSUNG</a:t>
            </a:r>
            <a:endParaRPr lang="en-US" sz="1000" b="1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417344" y="4241556"/>
            <a:ext cx="476787" cy="5311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1717" y="3296920"/>
            <a:ext cx="3124200" cy="299720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PENCAPAIAN IMPLEMENTASI BUDAYA DARI UNITNYA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(PER BULAN)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381717" y="0"/>
            <a:ext cx="3124200" cy="299720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RANGKING WARRIOR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(PER BULAN)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(HIGH – MEDIUM – LOW)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032438" y="3979179"/>
            <a:ext cx="1765017" cy="825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166837" y="1852930"/>
            <a:ext cx="1765017" cy="825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5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Gambar terk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70" y="2914562"/>
            <a:ext cx="1880958" cy="18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asil gambar untuk TEAM profile dash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51" y="265308"/>
            <a:ext cx="5910535" cy="443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5737" y="4795520"/>
            <a:ext cx="3599999" cy="196977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TIB PROFILE</a:t>
            </a:r>
          </a:p>
          <a:p>
            <a:pPr algn="ctr"/>
            <a:endParaRPr lang="en-US" b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NAMA</a:t>
            </a: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UNIT</a:t>
            </a: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NOPEG</a:t>
            </a: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JIDOM</a:t>
            </a:r>
          </a:p>
          <a:p>
            <a:pPr algn="ctr"/>
            <a:r>
              <a:rPr lang="en-US" sz="1000" b="1" dirty="0">
                <a:latin typeface="Fira Sans" panose="020B0503050000020004" pitchFamily="34" charset="0"/>
                <a:ea typeface="Fira Sans" panose="020B0503050000020004" pitchFamily="34" charset="0"/>
              </a:rPr>
              <a:t>MOBILE</a:t>
            </a:r>
          </a:p>
          <a:p>
            <a:pPr algn="ctr"/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EMAIL</a:t>
            </a:r>
          </a:p>
          <a:p>
            <a:pPr algn="ctr"/>
            <a:r>
              <a:rPr lang="en-US" sz="1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NAMA</a:t>
            </a:r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 ATASAN LANGSUNG</a:t>
            </a:r>
          </a:p>
          <a:p>
            <a:pPr algn="ctr"/>
            <a:r>
              <a:rPr lang="en-US" sz="1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POSISI</a:t>
            </a:r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b="1" dirty="0">
                <a:latin typeface="Fira Sans" panose="020B0503050000020004" pitchFamily="34" charset="0"/>
                <a:ea typeface="Fira Sans" panose="020B0503050000020004" pitchFamily="34" charset="0"/>
              </a:rPr>
              <a:t>ATASAN LANGSUNG</a:t>
            </a:r>
            <a:endParaRPr lang="en-US" sz="1000" b="1" dirty="0" smtClean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r>
              <a:rPr lang="en-US" sz="1000" b="1" u="sng" dirty="0" smtClean="0">
                <a:latin typeface="Fira Sans" panose="020B0503050000020004" pitchFamily="34" charset="0"/>
                <a:ea typeface="Fira Sans" panose="020B0503050000020004" pitchFamily="34" charset="0"/>
              </a:rPr>
              <a:t>EMAIL</a:t>
            </a:r>
            <a:r>
              <a:rPr lang="en-US" sz="1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 ATASAN LANGSUNG</a:t>
            </a:r>
            <a:endParaRPr lang="en-US" sz="1000" b="1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925549" y="4529968"/>
            <a:ext cx="476787" cy="5311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656082" y="3296920"/>
            <a:ext cx="3124200" cy="299720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PENCAPAIAN IMPLEMENTASI BUDAYA DARI UNITNYA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(PER BULAN)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381717" y="116115"/>
            <a:ext cx="3124200" cy="2997200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ATTACH.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STRUKTUR ORGANISASI TIB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239680" y="4235572"/>
            <a:ext cx="1765017" cy="825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558402" y="1248229"/>
            <a:ext cx="2097680" cy="846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asil gambar untuk BAR CH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9"/>
          <a:stretch/>
        </p:blipFill>
        <p:spPr bwMode="auto">
          <a:xfrm>
            <a:off x="286202" y="1248228"/>
            <a:ext cx="5577569" cy="36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0156" y="478970"/>
            <a:ext cx="491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TOTAL WARRIOR CHART (BY MONTH)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533204" y="493483"/>
            <a:ext cx="5141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TOTAL 3 WARRIOR CHART (BY MONTH)</a:t>
            </a:r>
            <a:endParaRPr lang="en-US" sz="2400" b="1" dirty="0"/>
          </a:p>
        </p:txBody>
      </p:sp>
      <p:pic>
        <p:nvPicPr>
          <p:cNvPr id="15364" name="Picture 4" descr="Hasil gambar untuk BAR 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204" y="1422400"/>
            <a:ext cx="508901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6403" y="5644190"/>
            <a:ext cx="4154984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WARRIOR NAME &amp; UNIT KERJA</a:t>
            </a:r>
            <a:endParaRPr lang="en-US" sz="2400" b="1" dirty="0"/>
          </a:p>
        </p:txBody>
      </p:sp>
      <p:sp>
        <p:nvSpPr>
          <p:cNvPr id="8" name="Up Arrow 7"/>
          <p:cNvSpPr/>
          <p:nvPr/>
        </p:nvSpPr>
        <p:spPr>
          <a:xfrm>
            <a:off x="8668448" y="4709052"/>
            <a:ext cx="435428" cy="55540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2390903" y="4909692"/>
            <a:ext cx="435428" cy="55540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65596" y="5713498"/>
            <a:ext cx="1697901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UNIT NAME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34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asil gambar untuk BAR CH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9"/>
          <a:stretch/>
        </p:blipFill>
        <p:spPr bwMode="auto">
          <a:xfrm>
            <a:off x="461462" y="1320009"/>
            <a:ext cx="5577569" cy="36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0156" y="478970"/>
            <a:ext cx="4064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TOTAL TIB CHART (BY MONTH)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124875" y="478970"/>
            <a:ext cx="4517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TOTAL 3 UNIT CHART (BY MONTH)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736403" y="5644190"/>
            <a:ext cx="4154984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WARRIOR NAME &amp; UNIT KERJA</a:t>
            </a:r>
            <a:endParaRPr lang="en-US" sz="2400" b="1" dirty="0"/>
          </a:p>
        </p:txBody>
      </p:sp>
      <p:sp>
        <p:nvSpPr>
          <p:cNvPr id="8" name="Up Arrow 7"/>
          <p:cNvSpPr/>
          <p:nvPr/>
        </p:nvSpPr>
        <p:spPr>
          <a:xfrm>
            <a:off x="8668448" y="4709052"/>
            <a:ext cx="435428" cy="55540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2390903" y="4909692"/>
            <a:ext cx="435428" cy="55540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65596" y="5713498"/>
            <a:ext cx="1697901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UNIT NAME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7833991" y="2788798"/>
            <a:ext cx="203199" cy="856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13607" y="2559718"/>
            <a:ext cx="203199" cy="1085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416083" y="2430178"/>
            <a:ext cx="203199" cy="12149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7471971" y="3651190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UNIT A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7751587" y="3676323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UNIT B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8031203" y="3686216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UNIT C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645051" y="1952601"/>
            <a:ext cx="97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JANUARI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11855" y="2779461"/>
            <a:ext cx="203199" cy="856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91471" y="2550381"/>
            <a:ext cx="203199" cy="1085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93947" y="2420841"/>
            <a:ext cx="203199" cy="12149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649835" y="3641853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UNIT A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8929451" y="3666986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UNIT B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9209067" y="3676879"/>
            <a:ext cx="89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UNIT C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8822915" y="1943264"/>
            <a:ext cx="97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FEB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549801" y="1504709"/>
            <a:ext cx="0" cy="26289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78673" y="3645139"/>
            <a:ext cx="26898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6200000">
            <a:off x="6147263" y="2181218"/>
            <a:ext cx="2151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ACHIEVEMENT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13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3271" y="672353"/>
            <a:ext cx="8673353" cy="57956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PENILAIAN LEADER</a:t>
            </a:r>
          </a:p>
          <a:p>
            <a:pPr algn="ctr"/>
            <a:endParaRPr lang="en-US" sz="5400" dirty="0"/>
          </a:p>
          <a:p>
            <a:pPr algn="ctr"/>
            <a:r>
              <a:rPr lang="en-US" sz="5400" b="1" dirty="0" smtClean="0"/>
              <a:t>GAMIFIKASI</a:t>
            </a:r>
          </a:p>
          <a:p>
            <a:pPr algn="ctr"/>
            <a:r>
              <a:rPr lang="en-US" sz="5400" b="1" dirty="0" smtClean="0"/>
              <a:t>BASS (5 INDIKATOR)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074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3271" y="672353"/>
            <a:ext cx="8673353" cy="579568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 smtClean="0"/>
              <a:t>ONSITE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9511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3271" y="672353"/>
            <a:ext cx="8673353" cy="579568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/>
              <a:t>PAKAI YANG UGM DAN DIMAS</a:t>
            </a:r>
          </a:p>
          <a:p>
            <a:pPr algn="ctr"/>
            <a:r>
              <a:rPr lang="en-US" sz="5400" b="1" dirty="0" smtClean="0"/>
              <a:t>SERTA MONITORING AWARD SINCERITY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759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Penilaian</a:t>
            </a:r>
            <a:r>
              <a:rPr lang="en-GB" dirty="0" smtClean="0"/>
              <a:t> Monitoring</a:t>
            </a:r>
            <a:endParaRPr lang="en-GB" b="0" i="0" dirty="0"/>
          </a:p>
        </p:txBody>
      </p:sp>
      <p:grpSp>
        <p:nvGrpSpPr>
          <p:cNvPr id="9" name="Group 8"/>
          <p:cNvGrpSpPr/>
          <p:nvPr/>
        </p:nvGrpSpPr>
        <p:grpSpPr>
          <a:xfrm>
            <a:off x="3881754" y="1646802"/>
            <a:ext cx="4428492" cy="2727238"/>
            <a:chOff x="-296149" y="2501660"/>
            <a:chExt cx="5322510" cy="2727238"/>
          </a:xfrm>
        </p:grpSpPr>
        <p:graphicFrame>
          <p:nvGraphicFramePr>
            <p:cNvPr id="10" name="Chart 9"/>
            <p:cNvGraphicFramePr/>
            <p:nvPr/>
          </p:nvGraphicFramePr>
          <p:xfrm>
            <a:off x="461881" y="2501660"/>
            <a:ext cx="3234631" cy="27272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360914" y="3635786"/>
              <a:ext cx="14108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i="1" kern="0" dirty="0" err="1">
                  <a:solidFill>
                    <a:srgbClr val="968C6D"/>
                  </a:solidFill>
                  <a:latin typeface="Georgia" pitchFamily="18" charset="0"/>
                </a:rPr>
                <a:t>Aspek</a:t>
              </a:r>
              <a:r>
                <a:rPr lang="en-US" sz="1200" b="1" i="1" kern="0" dirty="0">
                  <a:solidFill>
                    <a:srgbClr val="968C6D"/>
                  </a:solidFill>
                  <a:latin typeface="Georgia" pitchFamily="18" charset="0"/>
                </a:rPr>
                <a:t> </a:t>
              </a:r>
              <a:r>
                <a:rPr lang="en-US" sz="1200" b="1" i="1" kern="0" dirty="0" err="1">
                  <a:solidFill>
                    <a:srgbClr val="968C6D"/>
                  </a:solidFill>
                  <a:latin typeface="Georgia" pitchFamily="18" charset="0"/>
                </a:rPr>
                <a:t>Penilaian</a:t>
              </a:r>
              <a:endParaRPr lang="en-US" sz="1200" b="1" i="1" kern="0" dirty="0">
                <a:solidFill>
                  <a:srgbClr val="968C6D"/>
                </a:solidFill>
                <a:latin typeface="Georgia" pitchFamily="18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813255" y="2631556"/>
              <a:ext cx="1542721" cy="198407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198407" y="0"/>
                  </a:lnTo>
                  <a:lnTo>
                    <a:pt x="733245" y="0"/>
                  </a:lnTo>
                </a:path>
              </a:pathLst>
            </a:custGeom>
            <a:noFill/>
            <a:ln w="19050" cap="flat" cmpd="sng" algn="ctr">
              <a:solidFill>
                <a:srgbClr val="A32020">
                  <a:lumMod val="75000"/>
                </a:srgbClr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764118">
                <a:defRPr/>
              </a:pPr>
              <a:endParaRPr lang="en-GB" sz="1500" kern="0">
                <a:solidFill>
                  <a:srgbClr val="000000"/>
                </a:solidFill>
                <a:latin typeface="Georgia" pitchFamily="18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251520" y="2631557"/>
              <a:ext cx="1112704" cy="198406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198407" y="0"/>
                  </a:lnTo>
                  <a:lnTo>
                    <a:pt x="733245" y="0"/>
                  </a:lnTo>
                </a:path>
              </a:pathLst>
            </a:custGeom>
            <a:noFill/>
            <a:ln w="19050" cap="flat" cmpd="sng" algn="ctr">
              <a:solidFill>
                <a:srgbClr val="FFB600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764118">
                <a:defRPr/>
              </a:pPr>
              <a:endParaRPr lang="en-GB" sz="1500" kern="0">
                <a:solidFill>
                  <a:srgbClr val="000000"/>
                </a:solidFill>
                <a:latin typeface="Georgia" pitchFamily="18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2813255" y="4915506"/>
              <a:ext cx="1710709" cy="198407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198407" y="0"/>
                  </a:lnTo>
                  <a:lnTo>
                    <a:pt x="733245" y="0"/>
                  </a:lnTo>
                </a:path>
              </a:pathLst>
            </a:custGeom>
            <a:noFill/>
            <a:ln w="19050" cap="flat" cmpd="sng" algn="ctr">
              <a:solidFill>
                <a:srgbClr val="DC6900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 defTabSz="764118">
                <a:defRPr/>
              </a:pPr>
              <a:endParaRPr lang="en-GB" sz="1500" kern="0">
                <a:solidFill>
                  <a:srgbClr val="000000"/>
                </a:solidFill>
                <a:latin typeface="Georgia" pitchFamily="18" charset="0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-296149" y="2708618"/>
              <a:ext cx="139742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 err="1">
                  <a:solidFill>
                    <a:srgbClr val="FFB600">
                      <a:lumMod val="50000"/>
                    </a:srgbClr>
                  </a:solidFill>
                  <a:latin typeface="Georgia" pitchFamily="18" charset="0"/>
                </a:rPr>
                <a:t>Pemahaman</a:t>
              </a:r>
              <a:r>
                <a:rPr lang="en-US" sz="900" b="1" kern="0" dirty="0">
                  <a:solidFill>
                    <a:srgbClr val="FFB600">
                      <a:lumMod val="50000"/>
                    </a:srgbClr>
                  </a:solidFill>
                  <a:latin typeface="Georgia" pitchFamily="18" charset="0"/>
                </a:rPr>
                <a:t> </a:t>
              </a:r>
              <a:r>
                <a:rPr lang="en-US" sz="900" b="1" kern="0" dirty="0" err="1">
                  <a:solidFill>
                    <a:srgbClr val="FFB600">
                      <a:lumMod val="50000"/>
                    </a:srgbClr>
                  </a:solidFill>
                  <a:latin typeface="Georgia" pitchFamily="18" charset="0"/>
                </a:rPr>
                <a:t>Nilai</a:t>
              </a:r>
              <a:r>
                <a:rPr lang="en-US" sz="900" b="1" kern="0" dirty="0">
                  <a:solidFill>
                    <a:srgbClr val="FFB600">
                      <a:lumMod val="50000"/>
                    </a:srgbClr>
                  </a:solidFill>
                  <a:latin typeface="Georgia" pitchFamily="18" charset="0"/>
                </a:rPr>
                <a:t> </a:t>
              </a:r>
              <a:r>
                <a:rPr lang="en-US" sz="900" b="1" kern="0" dirty="0" err="1">
                  <a:solidFill>
                    <a:srgbClr val="FFB600">
                      <a:lumMod val="50000"/>
                    </a:srgbClr>
                  </a:solidFill>
                  <a:latin typeface="Georgia" pitchFamily="18" charset="0"/>
                </a:rPr>
                <a:t>Strategis</a:t>
              </a:r>
              <a:endParaRPr lang="en-US" sz="900" b="1" kern="0" dirty="0">
                <a:solidFill>
                  <a:srgbClr val="FFB600">
                    <a:lumMod val="50000"/>
                  </a:srgbClr>
                </a:solidFill>
                <a:latin typeface="Georgia" pitchFamily="18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FFB600">
                      <a:lumMod val="50000"/>
                    </a:srgbClr>
                  </a:solidFill>
                  <a:latin typeface="Georgia" pitchFamily="18" charset="0"/>
                </a:rPr>
                <a:t>70%</a:t>
              </a: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265949" y="2690034"/>
              <a:ext cx="1760412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 err="1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Efektivitas</a:t>
              </a:r>
              <a:r>
                <a:rPr lang="en-US" sz="900" b="1" kern="0" dirty="0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 </a:t>
              </a:r>
              <a:r>
                <a:rPr lang="en-US" sz="900" b="1" kern="0" dirty="0" err="1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Perangkat</a:t>
              </a:r>
              <a:r>
                <a:rPr lang="en-US" sz="900" b="1" kern="0" dirty="0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 </a:t>
              </a:r>
              <a:r>
                <a:rPr lang="en-US" sz="900" b="1" kern="0" dirty="0" err="1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Komunikasi</a:t>
              </a:r>
              <a:r>
                <a:rPr lang="en-US" sz="900" b="1" kern="0" dirty="0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 </a:t>
              </a:r>
              <a:r>
                <a:rPr lang="en-US" sz="900" b="1" kern="0" dirty="0" err="1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dan</a:t>
              </a:r>
              <a:r>
                <a:rPr lang="en-US" sz="900" b="1" kern="0" dirty="0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 </a:t>
              </a:r>
              <a:r>
                <a:rPr lang="en-US" sz="900" b="1" kern="0" dirty="0" err="1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Sosialisasi</a:t>
              </a:r>
              <a:endParaRPr lang="en-US" sz="900" b="1" i="1" kern="0" dirty="0">
                <a:solidFill>
                  <a:srgbClr val="A32020">
                    <a:lumMod val="75000"/>
                  </a:srgbClr>
                </a:solidFill>
                <a:latin typeface="Georgia" pitchFamily="18" charset="0"/>
              </a:endParaRP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A32020">
                      <a:lumMod val="75000"/>
                    </a:srgbClr>
                  </a:solidFill>
                  <a:latin typeface="Georgia" pitchFamily="18" charset="0"/>
                </a:rPr>
                <a:t>10%</a:t>
              </a: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3295495" y="4593956"/>
              <a:ext cx="1536140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 err="1">
                  <a:solidFill>
                    <a:srgbClr val="DC6900"/>
                  </a:solidFill>
                  <a:latin typeface="Georgia" pitchFamily="18" charset="0"/>
                </a:rPr>
                <a:t>Implementasi</a:t>
              </a:r>
              <a:r>
                <a:rPr lang="en-US" sz="900" b="1" kern="0" dirty="0">
                  <a:solidFill>
                    <a:srgbClr val="DC6900"/>
                  </a:solidFill>
                  <a:latin typeface="Georgia" pitchFamily="18" charset="0"/>
                </a:rPr>
                <a:t> </a:t>
              </a:r>
              <a:r>
                <a:rPr lang="en-US" sz="900" b="1" i="1" kern="0" dirty="0">
                  <a:solidFill>
                    <a:srgbClr val="DC6900"/>
                  </a:solidFill>
                  <a:latin typeface="Georgia" pitchFamily="18" charset="0"/>
                </a:rPr>
                <a:t>Change Program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kern="0" dirty="0">
                  <a:solidFill>
                    <a:srgbClr val="DC6900"/>
                  </a:solidFill>
                  <a:latin typeface="Georgia" pitchFamily="18" charset="0"/>
                </a:rPr>
                <a:t>20%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27748" y="1214754"/>
            <a:ext cx="453650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05740">
              <a:spcAft>
                <a:spcPts val="675"/>
              </a:spcAft>
            </a:pP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Penilaian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dari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setiap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aspek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monitoring </a:t>
            </a: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dilakukan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dengan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bobot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penilaian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sebagai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Georgia" pitchFamily="18" charset="0"/>
              </a:rPr>
              <a:t>berikut</a:t>
            </a:r>
            <a:r>
              <a:rPr lang="en-GB" sz="900" b="1" dirty="0">
                <a:solidFill>
                  <a:srgbClr val="000000"/>
                </a:solidFill>
                <a:latin typeface="Georgia" pitchFamily="18" charset="0"/>
              </a:rPr>
              <a:t> 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7748" y="4509120"/>
            <a:ext cx="4374486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05740">
              <a:spcAft>
                <a:spcPts val="675"/>
              </a:spcAft>
            </a:pP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Setiap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aspek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penilaian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akan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dinilai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berdasarkan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kriteria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penilaian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sebagai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Georgia" pitchFamily="18" charset="0"/>
              </a:rPr>
              <a:t>berikut</a:t>
            </a:r>
            <a:r>
              <a:rPr lang="en-GB" sz="900" dirty="0">
                <a:solidFill>
                  <a:srgbClr val="000000"/>
                </a:solidFill>
                <a:latin typeface="Georgia" pitchFamily="18" charset="0"/>
              </a:rPr>
              <a:t> :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827748" y="4779150"/>
          <a:ext cx="4320480" cy="1414411"/>
        </p:xfrm>
        <a:graphic>
          <a:graphicData uri="http://schemas.openxmlformats.org/drawingml/2006/table">
            <a:tbl>
              <a:tblPr firstRow="1" bandRow="1"/>
              <a:tblGrid>
                <a:gridCol w="594066"/>
                <a:gridCol w="3726414"/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GB" sz="900" dirty="0" err="1" smtClean="0"/>
                        <a:t>Skor</a:t>
                      </a:r>
                      <a:endParaRPr lang="en-GB" sz="900" dirty="0"/>
                    </a:p>
                  </a:txBody>
                  <a:tcPr marL="51435" marR="5143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err="1" smtClean="0"/>
                        <a:t>Kategori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Penilaian</a:t>
                      </a:r>
                      <a:endParaRPr lang="en-GB" sz="900" dirty="0"/>
                    </a:p>
                  </a:txBody>
                  <a:tcPr marL="51435" marR="51435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1 – 1.99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Poor,</a:t>
                      </a:r>
                      <a:r>
                        <a:rPr lang="en-GB" sz="900" b="0" i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900" b="0" i="0" baseline="0" dirty="0" err="1" smtClean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-GB" sz="900" dirty="0" err="1" smtClean="0"/>
                        <a:t>ebagian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besar</a:t>
                      </a:r>
                      <a:r>
                        <a:rPr lang="en-GB" sz="900" dirty="0" smtClean="0"/>
                        <a:t> target </a:t>
                      </a:r>
                      <a:r>
                        <a:rPr lang="en-GB" sz="900" dirty="0" err="1" smtClean="0"/>
                        <a:t>penilaian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belum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tercapai</a:t>
                      </a:r>
                      <a:r>
                        <a:rPr lang="en-GB" sz="900" baseline="0" dirty="0" smtClean="0"/>
                        <a:t> (&lt;60%)</a:t>
                      </a:r>
                      <a:endParaRPr lang="en-GB" sz="900" dirty="0"/>
                    </a:p>
                  </a:txBody>
                  <a:tcPr marL="51435" marR="51435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2 – 2.99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Fair, </a:t>
                      </a:r>
                      <a:r>
                        <a:rPr lang="en-GB" sz="900" b="0" i="0" dirty="0" err="1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GB" sz="900" dirty="0" err="1" smtClean="0"/>
                        <a:t>eberapa</a:t>
                      </a:r>
                      <a:r>
                        <a:rPr lang="en-GB" sz="900" dirty="0" smtClean="0"/>
                        <a:t> target </a:t>
                      </a:r>
                      <a:r>
                        <a:rPr lang="en-GB" sz="900" dirty="0" err="1" smtClean="0"/>
                        <a:t>penilaian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telah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tercapai</a:t>
                      </a:r>
                      <a:r>
                        <a:rPr lang="en-GB" sz="900" baseline="0" dirty="0" smtClean="0"/>
                        <a:t> (60 -&lt;80%)</a:t>
                      </a:r>
                      <a:endParaRPr lang="en-GB" sz="900" dirty="0"/>
                    </a:p>
                  </a:txBody>
                  <a:tcPr marL="51435" marR="51435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3 – 3.99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Moderate,</a:t>
                      </a:r>
                      <a:r>
                        <a:rPr lang="en-GB" sz="900" b="0" i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900" b="0" i="0" baseline="0" dirty="0" err="1" smtClean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-GB" sz="900" dirty="0" err="1" smtClean="0"/>
                        <a:t>ebagian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besar</a:t>
                      </a:r>
                      <a:r>
                        <a:rPr lang="en-GB" sz="900" baseline="0" dirty="0" smtClean="0"/>
                        <a:t> target </a:t>
                      </a:r>
                      <a:r>
                        <a:rPr lang="en-GB" sz="900" baseline="0" dirty="0" err="1" smtClean="0"/>
                        <a:t>penilaian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telah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tercapai</a:t>
                      </a:r>
                      <a:r>
                        <a:rPr lang="en-GB" sz="900" baseline="0" dirty="0" smtClean="0"/>
                        <a:t> (80-&lt;100%)</a:t>
                      </a:r>
                      <a:endParaRPr lang="en-GB" sz="900" dirty="0"/>
                    </a:p>
                  </a:txBody>
                  <a:tcPr marL="51435" marR="51435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4 – 4.99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Achieved,</a:t>
                      </a:r>
                      <a:r>
                        <a:rPr lang="en-GB" sz="9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GB" sz="900" b="0" dirty="0" err="1" smtClean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-GB" sz="900" dirty="0" err="1" smtClean="0"/>
                        <a:t>eluruh</a:t>
                      </a:r>
                      <a:r>
                        <a:rPr lang="en-GB" sz="900" baseline="0" dirty="0" smtClean="0"/>
                        <a:t> target </a:t>
                      </a:r>
                      <a:r>
                        <a:rPr lang="en-GB" sz="900" baseline="0" dirty="0" err="1" smtClean="0"/>
                        <a:t>penilaian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tercapai</a:t>
                      </a:r>
                      <a:r>
                        <a:rPr lang="en-GB" sz="900" baseline="0" dirty="0" smtClean="0"/>
                        <a:t> (100%)</a:t>
                      </a:r>
                      <a:endParaRPr lang="en-GB" sz="900" dirty="0"/>
                    </a:p>
                  </a:txBody>
                  <a:tcPr marL="51435" marR="51435"/>
                </a:tc>
              </a:tr>
              <a:tr h="271411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5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Outstanding,</a:t>
                      </a:r>
                      <a:r>
                        <a:rPr lang="en-GB" sz="900" b="0" i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900" b="0" i="0" baseline="0" dirty="0" err="1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en-GB" sz="900" i="0" dirty="0" err="1" smtClean="0"/>
                        <a:t>elebihi</a:t>
                      </a:r>
                      <a:r>
                        <a:rPr lang="en-GB" sz="900" i="0" baseline="0" dirty="0" smtClean="0"/>
                        <a:t> target </a:t>
                      </a:r>
                      <a:r>
                        <a:rPr lang="en-GB" sz="900" i="0" baseline="0" dirty="0" err="1" smtClean="0"/>
                        <a:t>penilaian</a:t>
                      </a:r>
                      <a:r>
                        <a:rPr lang="en-GB" sz="900" i="0" baseline="0" dirty="0" smtClean="0"/>
                        <a:t> yang </a:t>
                      </a:r>
                      <a:r>
                        <a:rPr lang="en-GB" sz="900" i="0" baseline="0" dirty="0" err="1" smtClean="0"/>
                        <a:t>telah</a:t>
                      </a:r>
                      <a:r>
                        <a:rPr lang="en-GB" sz="900" i="0" baseline="0" dirty="0" smtClean="0"/>
                        <a:t> </a:t>
                      </a:r>
                      <a:r>
                        <a:rPr lang="en-GB" sz="900" i="0" baseline="0" dirty="0" err="1" smtClean="0"/>
                        <a:t>ditetapkan</a:t>
                      </a:r>
                      <a:r>
                        <a:rPr lang="en-GB" sz="900" i="0" baseline="0" dirty="0" smtClean="0"/>
                        <a:t> (&gt;100%)</a:t>
                      </a:r>
                      <a:endParaRPr lang="en-GB" sz="900" i="1" dirty="0"/>
                    </a:p>
                  </a:txBody>
                  <a:tcPr marL="51435" marR="51435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B476411-1666-4DE9-9727-48EB9D36F4D7}" type="slidenum">
              <a:rPr lang="en-GB" smtClean="0">
                <a:solidFill>
                  <a:srgbClr val="000000"/>
                </a:solidFill>
              </a:rPr>
              <a:pPr/>
              <a:t>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Juli 2014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it-IT" smtClean="0">
                <a:solidFill>
                  <a:srgbClr val="000000"/>
                </a:solidFill>
              </a:rPr>
              <a:t>Monitoring Implementasi - Transformasi Budaya Bank Indonesia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3271" y="672353"/>
            <a:ext cx="8673353" cy="579568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 smtClean="0"/>
              <a:t>ONDESK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5545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asil gambar untuk employee profi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74639"/>
            <a:ext cx="98679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32" y="0"/>
            <a:ext cx="7102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sil gambar untuk dashboard gau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3" t="27789" r="36092" b="22602"/>
          <a:stretch/>
        </p:blipFill>
        <p:spPr bwMode="auto">
          <a:xfrm>
            <a:off x="4273391" y="992028"/>
            <a:ext cx="2374153" cy="23648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26"/>
          <a:stretch/>
        </p:blipFill>
        <p:spPr>
          <a:xfrm>
            <a:off x="8576387" y="587678"/>
            <a:ext cx="3037880" cy="3173506"/>
          </a:xfrm>
          <a:prstGeom prst="rect">
            <a:avLst/>
          </a:prstGeom>
        </p:spPr>
      </p:pic>
      <p:pic>
        <p:nvPicPr>
          <p:cNvPr id="6" name="Picture 2" descr="Hasil gambar untuk dashboard gau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3" t="27789" r="36092" b="22602"/>
          <a:stretch/>
        </p:blipFill>
        <p:spPr bwMode="auto">
          <a:xfrm>
            <a:off x="2283522" y="446852"/>
            <a:ext cx="1734408" cy="17275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sil gambar untuk dashboard gau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9" y="4268760"/>
            <a:ext cx="3603625" cy="202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8573" y="340018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CORPORATE</a:t>
            </a:r>
            <a:endParaRPr lang="en-US" sz="2000" b="1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9" name="Picture 2" descr="Hasil gambar untuk dashboard gau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3" t="27789" r="36092" b="22602"/>
          <a:stretch/>
        </p:blipFill>
        <p:spPr bwMode="auto">
          <a:xfrm>
            <a:off x="6841979" y="446851"/>
            <a:ext cx="1734408" cy="17275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83522" y="225154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HEAD OFFICE</a:t>
            </a:r>
            <a:endParaRPr lang="en-US" sz="2000" b="1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3808" y="2251542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Fira Sans" panose="020B0503050000020004" pitchFamily="34" charset="0"/>
                <a:ea typeface="Fira Sans" panose="020B0503050000020004" pitchFamily="34" charset="0"/>
              </a:rPr>
              <a:t>BRANCH OFFICE</a:t>
            </a:r>
            <a:endParaRPr lang="en-US" sz="2000" b="1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190" y="2584631"/>
            <a:ext cx="2249619" cy="16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26"/>
          <a:stretch/>
        </p:blipFill>
        <p:spPr>
          <a:xfrm>
            <a:off x="179872" y="322728"/>
            <a:ext cx="3037880" cy="3173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4" t="43148" r="56195" b="38518"/>
          <a:stretch/>
        </p:blipFill>
        <p:spPr>
          <a:xfrm>
            <a:off x="3505200" y="322728"/>
            <a:ext cx="1244600" cy="1449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73" y="-885825"/>
            <a:ext cx="2979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250" y="379639"/>
            <a:ext cx="1076325" cy="4871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>
                <a:solidFill>
                  <a:prstClr val="white"/>
                </a:solidFill>
              </a:rPr>
              <a:t>NAMA PROGRAM</a:t>
            </a:r>
            <a:endParaRPr lang="id-ID" sz="1200" b="1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42877" y="379639"/>
            <a:ext cx="1076325" cy="4871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>
                <a:solidFill>
                  <a:prstClr val="white"/>
                </a:solidFill>
              </a:rPr>
              <a:t>TUJUAN</a:t>
            </a:r>
            <a:endParaRPr lang="id-ID" sz="1200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6531" y="546523"/>
            <a:ext cx="1330399" cy="53034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00" dirty="0" smtClean="0">
                <a:solidFill>
                  <a:prstClr val="white"/>
                </a:solidFill>
              </a:rPr>
              <a:t>Merubah Perilaku </a:t>
            </a:r>
          </a:p>
          <a:p>
            <a:pPr algn="ctr"/>
            <a:r>
              <a:rPr lang="id-ID" sz="900" dirty="0" smtClean="0">
                <a:solidFill>
                  <a:prstClr val="white"/>
                </a:solidFill>
              </a:rPr>
              <a:t>(</a:t>
            </a:r>
            <a:r>
              <a:rPr lang="nl-NL" sz="900" dirty="0">
                <a:solidFill>
                  <a:prstClr val="white"/>
                </a:solidFill>
                <a:ea typeface="Times New Roman" panose="02020603050405020304" pitchFamily="18" charset="0"/>
              </a:rPr>
              <a:t>mendorong terjadi perilaku yang </a:t>
            </a:r>
            <a:r>
              <a:rPr lang="nl-NL" sz="900" dirty="0" smtClean="0">
                <a:solidFill>
                  <a:prstClr val="white"/>
                </a:solidFill>
                <a:ea typeface="Times New Roman" panose="02020603050405020304" pitchFamily="18" charset="0"/>
              </a:rPr>
              <a:t>diharapkan</a:t>
            </a:r>
            <a:r>
              <a:rPr lang="id-ID" sz="900" dirty="0" smtClean="0">
                <a:solidFill>
                  <a:prstClr val="white"/>
                </a:solidFill>
                <a:ea typeface="Times New Roman" panose="02020603050405020304" pitchFamily="18" charset="0"/>
              </a:rPr>
              <a:t>)</a:t>
            </a:r>
            <a:endParaRPr lang="id-ID" sz="9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6531" y="1120999"/>
            <a:ext cx="1330399" cy="6838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00" dirty="0" smtClean="0">
                <a:solidFill>
                  <a:prstClr val="white"/>
                </a:solidFill>
              </a:rPr>
              <a:t>Memberi Nilai Tambah</a:t>
            </a:r>
          </a:p>
          <a:p>
            <a:pPr algn="ctr"/>
            <a:r>
              <a:rPr lang="nl-NL" sz="900" dirty="0" smtClean="0">
                <a:solidFill>
                  <a:prstClr val="white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pada perusahaan</a:t>
            </a:r>
            <a:endParaRPr lang="id-ID" sz="9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19202" y="1874162"/>
            <a:ext cx="1330399" cy="3028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00" dirty="0" smtClean="0">
                <a:solidFill>
                  <a:prstClr val="white"/>
                </a:solidFill>
              </a:rPr>
              <a:t>Mendorong tercapainya kinerja unit kerja</a:t>
            </a:r>
            <a:endParaRPr lang="id-ID" sz="900" dirty="0">
              <a:solidFill>
                <a:prstClr val="white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/>
          <a:srcRect l="6912" t="67238" r="72036" b="14478"/>
          <a:stretch/>
        </p:blipFill>
        <p:spPr bwMode="auto">
          <a:xfrm>
            <a:off x="389328" y="1102314"/>
            <a:ext cx="1227541" cy="725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Elbow Connector 14"/>
          <p:cNvCxnSpPr>
            <a:stCxn id="3" idx="2"/>
            <a:endCxn id="11" idx="1"/>
          </p:cNvCxnSpPr>
          <p:nvPr/>
        </p:nvCxnSpPr>
        <p:spPr>
          <a:xfrm rot="5400000">
            <a:off x="212260" y="1043844"/>
            <a:ext cx="598222" cy="244085"/>
          </a:xfrm>
          <a:prstGeom prst="bentConnector4">
            <a:avLst>
              <a:gd name="adj1" fmla="val 19687"/>
              <a:gd name="adj2" fmla="val 193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>
            <a:off x="2848461" y="1042126"/>
            <a:ext cx="170741" cy="5914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</a:endParaRPr>
          </a:p>
        </p:txBody>
      </p:sp>
      <p:cxnSp>
        <p:nvCxnSpPr>
          <p:cNvPr id="21" name="Elbow Connector 20"/>
          <p:cNvCxnSpPr>
            <a:stCxn id="6" idx="2"/>
            <a:endCxn id="19" idx="1"/>
          </p:cNvCxnSpPr>
          <p:nvPr/>
        </p:nvCxnSpPr>
        <p:spPr>
          <a:xfrm rot="16200000" flipH="1">
            <a:off x="2429210" y="918604"/>
            <a:ext cx="471080" cy="3674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641887" y="716854"/>
            <a:ext cx="634608" cy="2204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00" dirty="0" smtClean="0">
                <a:solidFill>
                  <a:prstClr val="black"/>
                </a:solidFill>
              </a:rPr>
              <a:t>FLYHI</a:t>
            </a:r>
            <a:endParaRPr lang="id-ID" sz="6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89734" y="2541505"/>
            <a:ext cx="1265621" cy="13589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700" dirty="0">
                <a:solidFill>
                  <a:prstClr val="black"/>
                </a:solidFill>
              </a:rPr>
              <a:t>Percepatan proses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700" dirty="0">
                <a:solidFill>
                  <a:prstClr val="black"/>
                </a:solidFill>
              </a:rPr>
              <a:t>Menjaga reputasi/image perusahaan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700" dirty="0">
                <a:solidFill>
                  <a:prstClr val="black"/>
                </a:solidFill>
              </a:rPr>
              <a:t>Penurunan error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700" dirty="0">
                <a:solidFill>
                  <a:prstClr val="black"/>
                </a:solidFill>
              </a:rPr>
              <a:t>Peningkatan produktifitas pegawai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700" dirty="0">
                <a:solidFill>
                  <a:prstClr val="black"/>
                </a:solidFill>
              </a:rPr>
              <a:t>Terpenuhinya SLA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700" dirty="0">
                <a:solidFill>
                  <a:prstClr val="black"/>
                </a:solidFill>
              </a:rPr>
              <a:t>Meminimalkan kerugian finansial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700" dirty="0">
                <a:solidFill>
                  <a:prstClr val="black"/>
                </a:solidFill>
              </a:rPr>
              <a:t>Meningkatkan layanan kualitas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700" dirty="0">
                <a:solidFill>
                  <a:prstClr val="black"/>
                </a:solidFill>
              </a:rPr>
              <a:t>Efisiensi</a:t>
            </a:r>
          </a:p>
        </p:txBody>
      </p:sp>
      <p:cxnSp>
        <p:nvCxnSpPr>
          <p:cNvPr id="32" name="Straight Arrow Connector 31"/>
          <p:cNvCxnSpPr>
            <a:endCxn id="23" idx="1"/>
          </p:cNvCxnSpPr>
          <p:nvPr/>
        </p:nvCxnSpPr>
        <p:spPr>
          <a:xfrm>
            <a:off x="4444476" y="827072"/>
            <a:ext cx="1974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562347" y="1839019"/>
            <a:ext cx="986192" cy="5698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id-ID" sz="600" dirty="0">
                <a:solidFill>
                  <a:prstClr val="black"/>
                </a:solidFill>
              </a:rPr>
              <a:t>FINANCIAL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id-ID" sz="600" dirty="0">
                <a:solidFill>
                  <a:prstClr val="black"/>
                </a:solidFill>
              </a:rPr>
              <a:t>CUSTOMER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id-ID" sz="600" dirty="0" smtClean="0">
                <a:solidFill>
                  <a:prstClr val="black"/>
                </a:solidFill>
              </a:rPr>
              <a:t>INTERNAL </a:t>
            </a:r>
            <a:r>
              <a:rPr lang="id-ID" sz="600" dirty="0">
                <a:solidFill>
                  <a:prstClr val="black"/>
                </a:solidFill>
              </a:rPr>
              <a:t>BUSINESS PROCESS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id-ID" sz="600" dirty="0">
                <a:solidFill>
                  <a:prstClr val="black"/>
                </a:solidFill>
              </a:rPr>
              <a:t>LEARNING &amp; </a:t>
            </a:r>
            <a:r>
              <a:rPr lang="id-ID" sz="600" dirty="0" smtClean="0">
                <a:solidFill>
                  <a:prstClr val="black"/>
                </a:solidFill>
              </a:rPr>
              <a:t>GROWTH</a:t>
            </a:r>
            <a:endParaRPr lang="id-ID" sz="600" dirty="0">
              <a:solidFill>
                <a:prstClr val="black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53" y="2852291"/>
            <a:ext cx="1552899" cy="1714500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6" idx="2"/>
            <a:endCxn id="43" idx="1"/>
          </p:cNvCxnSpPr>
          <p:nvPr/>
        </p:nvCxnSpPr>
        <p:spPr>
          <a:xfrm rot="5400000">
            <a:off x="1009514" y="2238015"/>
            <a:ext cx="2842766" cy="100287"/>
          </a:xfrm>
          <a:prstGeom prst="bentConnector4">
            <a:avLst>
              <a:gd name="adj1" fmla="val 34922"/>
              <a:gd name="adj2" fmla="val 3279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8" idx="3"/>
            <a:endCxn id="30" idx="3"/>
          </p:cNvCxnSpPr>
          <p:nvPr/>
        </p:nvCxnSpPr>
        <p:spPr>
          <a:xfrm>
            <a:off x="4376930" y="1462940"/>
            <a:ext cx="1178425" cy="1758056"/>
          </a:xfrm>
          <a:prstGeom prst="bentConnector3">
            <a:avLst>
              <a:gd name="adj1" fmla="val 1193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218161" y="379639"/>
            <a:ext cx="1076325" cy="4871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>
                <a:solidFill>
                  <a:prstClr val="white"/>
                </a:solidFill>
              </a:rPr>
              <a:t>METODE TRACKING</a:t>
            </a:r>
            <a:endParaRPr lang="id-ID" sz="1200" b="1" dirty="0">
              <a:solidFill>
                <a:prstClr val="white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/>
          <a:srcRect l="7127" t="34042" r="79510" b="49632"/>
          <a:stretch/>
        </p:blipFill>
        <p:spPr>
          <a:xfrm>
            <a:off x="6319761" y="1112884"/>
            <a:ext cx="1741715" cy="113211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137123" y="2554899"/>
            <a:ext cx="1822753" cy="415498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Monitoring pencapaian atau realisasi KPI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Monitoring skedul pelaksanaan program dibandingkan target dan realisasi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Laporan Pelaksanan Kegiatan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Minutes of Meeting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Program Documentation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Monitoring Pengendalian Biaya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Monitoring Laporan Pemenuhan SLA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Monitoring Penurunan Error Rate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Simple Behavior Survey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Simple Customer Survey (Internal/External</a:t>
            </a:r>
            <a:r>
              <a:rPr lang="id-ID" sz="1200" dirty="0" smtClean="0">
                <a:solidFill>
                  <a:prstClr val="black"/>
                </a:solidFill>
              </a:rPr>
              <a:t>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 smtClean="0">
                <a:solidFill>
                  <a:prstClr val="black"/>
                </a:solidFill>
              </a:rPr>
              <a:t>Other</a:t>
            </a:r>
            <a:endParaRPr lang="id-ID" sz="1200" dirty="0">
              <a:solidFill>
                <a:prstClr val="black"/>
              </a:solidFill>
            </a:endParaRPr>
          </a:p>
        </p:txBody>
      </p:sp>
      <p:cxnSp>
        <p:nvCxnSpPr>
          <p:cNvPr id="58" name="Elbow Connector 57"/>
          <p:cNvCxnSpPr>
            <a:stCxn id="51" idx="3"/>
            <a:endCxn id="56" idx="3"/>
          </p:cNvCxnSpPr>
          <p:nvPr/>
        </p:nvCxnSpPr>
        <p:spPr>
          <a:xfrm>
            <a:off x="7294486" y="623207"/>
            <a:ext cx="665390" cy="4009184"/>
          </a:xfrm>
          <a:prstGeom prst="bentConnector3">
            <a:avLst>
              <a:gd name="adj1" fmla="val 1343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1" idx="1"/>
            <a:endCxn id="52" idx="1"/>
          </p:cNvCxnSpPr>
          <p:nvPr/>
        </p:nvCxnSpPr>
        <p:spPr>
          <a:xfrm rot="10800000" flipH="1" flipV="1">
            <a:off x="6218161" y="623206"/>
            <a:ext cx="101600" cy="1055735"/>
          </a:xfrm>
          <a:prstGeom prst="bentConnector3">
            <a:avLst>
              <a:gd name="adj1" fmla="val -22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272888" y="229718"/>
            <a:ext cx="1391298" cy="4871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>
                <a:solidFill>
                  <a:prstClr val="white"/>
                </a:solidFill>
              </a:rPr>
              <a:t>METODE ENFORCEMENT</a:t>
            </a:r>
            <a:endParaRPr lang="id-ID" sz="1200" b="1" dirty="0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358194" y="2581632"/>
            <a:ext cx="1917747" cy="397031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id-ID" sz="1200" b="1" dirty="0">
                <a:solidFill>
                  <a:prstClr val="black"/>
                </a:solidFill>
              </a:rPr>
              <a:t>ENFORCEMENT POSITIF</a:t>
            </a:r>
          </a:p>
          <a:p>
            <a:pPr algn="ctr"/>
            <a:endParaRPr lang="id-ID" sz="1200" dirty="0">
              <a:solidFill>
                <a:prstClr val="black"/>
              </a:solidFill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Sertifikat, Plakat, Pin, Banner, Ribbon, Trophie, Flag, Voucher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Best Employee Award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Happy Icon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Recognition Letter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Thank You Note in Post It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Appreciation Card</a:t>
            </a:r>
            <a:r>
              <a:rPr lang="en-US" sz="1200" dirty="0">
                <a:solidFill>
                  <a:prstClr val="black"/>
                </a:solidFill>
              </a:rPr>
              <a:t> </a:t>
            </a:r>
            <a:r>
              <a:rPr lang="id-ID" sz="1200" dirty="0">
                <a:solidFill>
                  <a:prstClr val="black"/>
                </a:solidFill>
              </a:rPr>
              <a:t>for good performance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Appreciation for employee </a:t>
            </a:r>
            <a:r>
              <a:rPr lang="en-US" sz="1200" dirty="0">
                <a:solidFill>
                  <a:prstClr val="black"/>
                </a:solidFill>
              </a:rPr>
              <a:t>“Personal Days”</a:t>
            </a:r>
            <a:r>
              <a:rPr lang="id-ID" sz="1200" dirty="0">
                <a:solidFill>
                  <a:prstClr val="black"/>
                </a:solidFill>
              </a:rPr>
              <a:t> (</a:t>
            </a:r>
            <a:r>
              <a:rPr lang="en-US" sz="1200" dirty="0">
                <a:solidFill>
                  <a:prstClr val="black"/>
                </a:solidFill>
              </a:rPr>
              <a:t>birthdays, </a:t>
            </a:r>
            <a:r>
              <a:rPr lang="id-ID" sz="1200" dirty="0">
                <a:solidFill>
                  <a:prstClr val="black"/>
                </a:solidFill>
              </a:rPr>
              <a:t>pension, </a:t>
            </a:r>
            <a:r>
              <a:rPr lang="en-US" sz="1200" dirty="0">
                <a:solidFill>
                  <a:prstClr val="black"/>
                </a:solidFill>
              </a:rPr>
              <a:t>anniversaries, </a:t>
            </a:r>
            <a:r>
              <a:rPr lang="id-ID" sz="1200" dirty="0">
                <a:solidFill>
                  <a:prstClr val="black"/>
                </a:solidFill>
              </a:rPr>
              <a:t>etc.)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Recognition Speeches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Recognition Words (Bravo, Wow, , Thank You)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Other</a:t>
            </a:r>
          </a:p>
        </p:txBody>
      </p:sp>
      <p:cxnSp>
        <p:nvCxnSpPr>
          <p:cNvPr id="65" name="Elbow Connector 64"/>
          <p:cNvCxnSpPr/>
          <p:nvPr/>
        </p:nvCxnSpPr>
        <p:spPr>
          <a:xfrm rot="10800000" flipH="1" flipV="1">
            <a:off x="9291434" y="444952"/>
            <a:ext cx="101600" cy="1055735"/>
          </a:xfrm>
          <a:prstGeom prst="bentConnector3">
            <a:avLst>
              <a:gd name="adj1" fmla="val -22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034" y="960316"/>
            <a:ext cx="1743607" cy="1133954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0674259" y="2627295"/>
            <a:ext cx="1327685" cy="304698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id-ID" sz="1200" b="1" dirty="0">
                <a:solidFill>
                  <a:prstClr val="black"/>
                </a:solidFill>
              </a:rPr>
              <a:t>ENFORCEMENT NEGATIF</a:t>
            </a:r>
          </a:p>
          <a:p>
            <a:pPr algn="ctr"/>
            <a:endParaRPr lang="id-ID" sz="1200" b="1" dirty="0">
              <a:solidFill>
                <a:prstClr val="black"/>
              </a:solidFill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Sad Icon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Black Flag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Pegawai Telatan of the month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Punishment Card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Punishment Letter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Punishment Speeches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Coaching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prstClr val="black"/>
                </a:solidFill>
              </a:rPr>
              <a:t>Other</a:t>
            </a:r>
          </a:p>
        </p:txBody>
      </p:sp>
      <p:cxnSp>
        <p:nvCxnSpPr>
          <p:cNvPr id="71" name="Elbow Connector 70"/>
          <p:cNvCxnSpPr>
            <a:stCxn id="61" idx="3"/>
          </p:cNvCxnSpPr>
          <p:nvPr/>
        </p:nvCxnSpPr>
        <p:spPr>
          <a:xfrm flipH="1">
            <a:off x="9393036" y="473286"/>
            <a:ext cx="1271150" cy="2081613"/>
          </a:xfrm>
          <a:prstGeom prst="bentConnector4">
            <a:avLst>
              <a:gd name="adj1" fmla="val -78501"/>
              <a:gd name="adj2" fmla="val 760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11451771" y="2094270"/>
            <a:ext cx="217715" cy="533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36" idx="1"/>
          </p:cNvCxnSpPr>
          <p:nvPr/>
        </p:nvCxnSpPr>
        <p:spPr>
          <a:xfrm>
            <a:off x="4220172" y="2060448"/>
            <a:ext cx="342175" cy="63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65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356" y="479685"/>
            <a:ext cx="4548119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id-ID" sz="3200" dirty="0" smtClean="0">
                <a:solidFill>
                  <a:prstClr val="white"/>
                </a:solidFill>
              </a:rPr>
              <a:t>CULTURE SNAPSHOOT</a:t>
            </a:r>
            <a:endParaRPr lang="id-ID" sz="32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356" y="1458991"/>
            <a:ext cx="436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d-ID" sz="2800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Culture Snapshoot</a:t>
            </a:r>
            <a:endParaRPr lang="id-ID" sz="28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818415" y="313830"/>
            <a:ext cx="6261286" cy="33170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smtClean="0">
                <a:solidFill>
                  <a:prstClr val="white"/>
                </a:solidFill>
              </a:rPr>
              <a:t>MASING-MASING CT LOG IN KE SYSTEM</a:t>
            </a:r>
            <a:endParaRPr lang="id-ID" sz="1400" dirty="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18415" y="830451"/>
            <a:ext cx="6261286" cy="33170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smtClean="0">
                <a:solidFill>
                  <a:prstClr val="white"/>
                </a:solidFill>
              </a:rPr>
              <a:t>CT MEMASUKKAN EVIDENCE DAN MENGKLIK KATEGORINYA SENDIRI </a:t>
            </a:r>
            <a:endParaRPr lang="id-ID" sz="1400" dirty="0">
              <a:solidFill>
                <a:prstClr val="white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 rot="10800000">
            <a:off x="8745858" y="660481"/>
            <a:ext cx="203200" cy="15502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818415" y="1347078"/>
            <a:ext cx="6261286" cy="33170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smtClean="0">
                <a:solidFill>
                  <a:prstClr val="white"/>
                </a:solidFill>
              </a:rPr>
              <a:t>SECARA OTOMATIS MASUK KE RADAR CHART ATAU SPIDERWEB CHART</a:t>
            </a:r>
            <a:endParaRPr lang="id-ID" sz="1400" dirty="0">
              <a:solidFill>
                <a:prstClr val="white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8745858" y="1177108"/>
            <a:ext cx="203200" cy="15502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7"/>
          <a:stretch/>
        </p:blipFill>
        <p:spPr>
          <a:xfrm>
            <a:off x="759145" y="2734370"/>
            <a:ext cx="2409825" cy="15437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3627" y="2405595"/>
            <a:ext cx="1752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 smtClean="0">
                <a:solidFill>
                  <a:prstClr val="black"/>
                </a:solidFill>
              </a:rPr>
              <a:t>UNIT PERFORMANCE</a:t>
            </a:r>
            <a:endParaRPr lang="id-ID" sz="1400" b="1" dirty="0">
              <a:solidFill>
                <a:prstClr val="black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522764" y="3108487"/>
            <a:ext cx="836931" cy="3343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00" dirty="0" smtClean="0">
                <a:solidFill>
                  <a:prstClr val="white"/>
                </a:solidFill>
              </a:rPr>
              <a:t>Nama unit</a:t>
            </a:r>
            <a:endParaRPr lang="id-ID" sz="900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7"/>
          <a:stretch/>
        </p:blipFill>
        <p:spPr>
          <a:xfrm>
            <a:off x="7744145" y="2807363"/>
            <a:ext cx="2409825" cy="15437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56885" y="2489631"/>
            <a:ext cx="1584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 smtClean="0">
                <a:solidFill>
                  <a:prstClr val="black"/>
                </a:solidFill>
              </a:rPr>
              <a:t>CA PERFORMANCE</a:t>
            </a:r>
            <a:endParaRPr lang="id-ID" sz="1400" b="1" dirty="0">
              <a:solidFill>
                <a:prstClr val="black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07764" y="3181480"/>
            <a:ext cx="836931" cy="3343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00" dirty="0" smtClean="0">
                <a:solidFill>
                  <a:prstClr val="white"/>
                </a:solidFill>
              </a:rPr>
              <a:t>Nama CA</a:t>
            </a:r>
            <a:endParaRPr lang="id-ID" sz="900" dirty="0">
              <a:solidFill>
                <a:prstClr val="white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010243" y="2660155"/>
            <a:ext cx="0" cy="4014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96000" y="4612494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Tidak/Belum Merespon</a:t>
            </a: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dengan Unit Culture</a:t>
            </a: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– Lapor Atasan – Usulan Program Individu</a:t>
            </a: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– Lapor Atasan – Usulan Program Individu-Sharing </a:t>
            </a:r>
            <a:r>
              <a:rPr lang="id-ID" sz="900" dirty="0" smtClean="0">
                <a:solidFill>
                  <a:prstClr val="black"/>
                </a:solidFill>
              </a:rPr>
              <a:t>Session </a:t>
            </a:r>
            <a:r>
              <a:rPr lang="id-ID" sz="900" dirty="0">
                <a:solidFill>
                  <a:prstClr val="black"/>
                </a:solidFill>
              </a:rPr>
              <a:t>Unit</a:t>
            </a: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– Lapor Atasan – Usulan Program Individu-Sharing Session</a:t>
            </a:r>
            <a:r>
              <a:rPr lang="id-ID" sz="900" dirty="0" smtClean="0">
                <a:solidFill>
                  <a:prstClr val="black"/>
                </a:solidFill>
              </a:rPr>
              <a:t> </a:t>
            </a:r>
            <a:r>
              <a:rPr lang="id-ID" sz="900" dirty="0">
                <a:solidFill>
                  <a:prstClr val="black"/>
                </a:solidFill>
              </a:rPr>
              <a:t>Unit-Memiliki Champion Team</a:t>
            </a: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– Lapor Atasan – Usulan Program Individu-Sharing Session</a:t>
            </a:r>
            <a:r>
              <a:rPr lang="id-ID" sz="900" dirty="0" smtClean="0">
                <a:solidFill>
                  <a:prstClr val="black"/>
                </a:solidFill>
              </a:rPr>
              <a:t> </a:t>
            </a:r>
            <a:r>
              <a:rPr lang="id-ID" sz="900" dirty="0">
                <a:solidFill>
                  <a:prstClr val="black"/>
                </a:solidFill>
              </a:rPr>
              <a:t>Unit-Memiliki Champion Team-Memiliki Program Unit</a:t>
            </a:r>
          </a:p>
          <a:p>
            <a:pPr marL="177800" indent="-177800">
              <a:buFont typeface="+mj-lt"/>
              <a:buAutoNum type="arabicPeriod"/>
              <a:defRPr/>
            </a:pPr>
            <a:r>
              <a:rPr lang="id-ID" sz="900" dirty="0">
                <a:solidFill>
                  <a:prstClr val="black"/>
                </a:solidFill>
              </a:rPr>
              <a:t>Komunikasi – Lapor Atasan – Usulan Program Individu-Sharing Session</a:t>
            </a:r>
            <a:r>
              <a:rPr lang="id-ID" sz="900" dirty="0" smtClean="0">
                <a:solidFill>
                  <a:prstClr val="black"/>
                </a:solidFill>
              </a:rPr>
              <a:t> </a:t>
            </a:r>
            <a:r>
              <a:rPr lang="id-ID" sz="900" dirty="0">
                <a:solidFill>
                  <a:prstClr val="black"/>
                </a:solidFill>
              </a:rPr>
              <a:t>Unit-Memiliki Champion Team-Memiliki Program Unit-Melaksanakan Program Unit</a:t>
            </a:r>
          </a:p>
          <a:p>
            <a:pPr marL="177800" indent="-177800">
              <a:buFont typeface="+mj-lt"/>
              <a:buAutoNum type="arabicPeriod"/>
              <a:defRPr/>
            </a:pPr>
            <a:r>
              <a:rPr lang="id-ID" sz="900" dirty="0">
                <a:solidFill>
                  <a:prstClr val="black"/>
                </a:solidFill>
              </a:rPr>
              <a:t>Komunikasi – Lapor Atasan – Usulan Program Individu-Sharing Session</a:t>
            </a:r>
            <a:r>
              <a:rPr lang="id-ID" sz="900" dirty="0" smtClean="0">
                <a:solidFill>
                  <a:prstClr val="black"/>
                </a:solidFill>
              </a:rPr>
              <a:t> </a:t>
            </a:r>
            <a:r>
              <a:rPr lang="id-ID" sz="900" dirty="0">
                <a:solidFill>
                  <a:prstClr val="black"/>
                </a:solidFill>
              </a:rPr>
              <a:t>Unit-Memiliki Champion Team-Memiliki Program Unit-Melaksanakan Program Unit secara teratur</a:t>
            </a:r>
          </a:p>
          <a:p>
            <a:pPr marL="177800" indent="-177800">
              <a:buFont typeface="+mj-lt"/>
              <a:buAutoNum type="arabicPeriod"/>
              <a:defRPr/>
            </a:pPr>
            <a:r>
              <a:rPr lang="id-ID" sz="900" dirty="0">
                <a:solidFill>
                  <a:prstClr val="black"/>
                </a:solidFill>
              </a:rPr>
              <a:t>Komunikasi – Lapor Atasan – Usulan Program Individu-Sharing Session</a:t>
            </a:r>
            <a:r>
              <a:rPr lang="id-ID" sz="900" dirty="0" smtClean="0">
                <a:solidFill>
                  <a:prstClr val="black"/>
                </a:solidFill>
              </a:rPr>
              <a:t> </a:t>
            </a:r>
            <a:r>
              <a:rPr lang="id-ID" sz="900" dirty="0">
                <a:solidFill>
                  <a:prstClr val="black"/>
                </a:solidFill>
              </a:rPr>
              <a:t>Unit-Memiliki Champion Team-Memiliki dan Melaksanakan Program Unit secara teratur-Monitoring Berjalan</a:t>
            </a:r>
          </a:p>
          <a:p>
            <a:pPr marL="177800" indent="-177800">
              <a:buFont typeface="+mj-lt"/>
              <a:buAutoNum type="arabicPeriod"/>
              <a:defRPr/>
            </a:pPr>
            <a:r>
              <a:rPr lang="id-ID" sz="900" dirty="0">
                <a:solidFill>
                  <a:prstClr val="black"/>
                </a:solidFill>
              </a:rPr>
              <a:t>Komunikasi – Lapor Atasan – Usulan Program Individu-Sharing Session</a:t>
            </a:r>
            <a:r>
              <a:rPr lang="id-ID" sz="900" dirty="0" smtClean="0">
                <a:solidFill>
                  <a:prstClr val="black"/>
                </a:solidFill>
              </a:rPr>
              <a:t> </a:t>
            </a:r>
            <a:r>
              <a:rPr lang="id-ID" sz="900" dirty="0">
                <a:solidFill>
                  <a:prstClr val="black"/>
                </a:solidFill>
              </a:rPr>
              <a:t>Unit-Memiliki Champion Team-Memiliki dan Melaksanakan Program Unit secara teratur-Monitoring dan Enforcement Berjalan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6455" y="4539501"/>
            <a:ext cx="48008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Tidak/Belum Merespon</a:t>
            </a: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dengan Unit Culture</a:t>
            </a: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</a:t>
            </a:r>
            <a:r>
              <a:rPr lang="id-ID" sz="900" dirty="0" smtClean="0">
                <a:solidFill>
                  <a:prstClr val="black"/>
                </a:solidFill>
              </a:rPr>
              <a:t>– Usulan </a:t>
            </a:r>
            <a:r>
              <a:rPr lang="id-ID" sz="900" dirty="0">
                <a:solidFill>
                  <a:prstClr val="black"/>
                </a:solidFill>
              </a:rPr>
              <a:t>Program </a:t>
            </a:r>
            <a:r>
              <a:rPr lang="id-ID" sz="900" dirty="0" smtClean="0">
                <a:solidFill>
                  <a:prstClr val="black"/>
                </a:solidFill>
              </a:rPr>
              <a:t>Unit</a:t>
            </a:r>
            <a:endParaRPr lang="id-ID" sz="900" dirty="0">
              <a:solidFill>
                <a:prstClr val="black"/>
              </a:solidFill>
            </a:endParaRP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– Usulan Program </a:t>
            </a:r>
            <a:r>
              <a:rPr lang="id-ID" sz="900" dirty="0" smtClean="0">
                <a:solidFill>
                  <a:prstClr val="black"/>
                </a:solidFill>
              </a:rPr>
              <a:t>Unit-Sharing </a:t>
            </a:r>
            <a:r>
              <a:rPr lang="id-ID" sz="900" dirty="0">
                <a:solidFill>
                  <a:prstClr val="black"/>
                </a:solidFill>
              </a:rPr>
              <a:t>Session</a:t>
            </a:r>
            <a:r>
              <a:rPr lang="id-ID" sz="900" dirty="0" smtClean="0">
                <a:solidFill>
                  <a:prstClr val="black"/>
                </a:solidFill>
              </a:rPr>
              <a:t> </a:t>
            </a:r>
            <a:r>
              <a:rPr lang="id-ID" sz="900" dirty="0">
                <a:solidFill>
                  <a:prstClr val="black"/>
                </a:solidFill>
              </a:rPr>
              <a:t>Unit</a:t>
            </a: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– Usulan Program Unit-Sharing Session </a:t>
            </a:r>
            <a:r>
              <a:rPr lang="id-ID" sz="900" dirty="0" smtClean="0">
                <a:solidFill>
                  <a:prstClr val="black"/>
                </a:solidFill>
              </a:rPr>
              <a:t>Unit-Memiliki Champion Team</a:t>
            </a:r>
          </a:p>
          <a:p>
            <a:pPr marL="177800" indent="-177800">
              <a:buFont typeface="+mj-lt"/>
              <a:buAutoNum type="arabicPeriod"/>
            </a:pPr>
            <a:r>
              <a:rPr lang="id-ID" sz="900" dirty="0">
                <a:solidFill>
                  <a:prstClr val="black"/>
                </a:solidFill>
              </a:rPr>
              <a:t>Komunikasi – Usulan Program Unit-Sharing Session Unit-Memiliki Champion </a:t>
            </a:r>
            <a:r>
              <a:rPr lang="id-ID" sz="900" dirty="0" smtClean="0">
                <a:solidFill>
                  <a:prstClr val="black"/>
                </a:solidFill>
              </a:rPr>
              <a:t>Team-Memiliki </a:t>
            </a:r>
            <a:r>
              <a:rPr lang="id-ID" sz="900" dirty="0">
                <a:solidFill>
                  <a:prstClr val="black"/>
                </a:solidFill>
              </a:rPr>
              <a:t>Program </a:t>
            </a:r>
            <a:r>
              <a:rPr lang="id-ID" sz="900" dirty="0" smtClean="0">
                <a:solidFill>
                  <a:prstClr val="black"/>
                </a:solidFill>
              </a:rPr>
              <a:t>Unit</a:t>
            </a:r>
            <a:endParaRPr lang="id-ID" sz="900" dirty="0">
              <a:solidFill>
                <a:prstClr val="black"/>
              </a:solidFill>
            </a:endParaRPr>
          </a:p>
          <a:p>
            <a:pPr marL="177800" indent="-177800">
              <a:buFont typeface="+mj-lt"/>
              <a:buAutoNum type="arabicPeriod"/>
            </a:pPr>
            <a:r>
              <a:rPr lang="id-ID" sz="900" dirty="0" smtClean="0">
                <a:solidFill>
                  <a:prstClr val="black"/>
                </a:solidFill>
              </a:rPr>
              <a:t>Komunikasi </a:t>
            </a:r>
            <a:r>
              <a:rPr lang="id-ID" sz="900" dirty="0">
                <a:solidFill>
                  <a:prstClr val="black"/>
                </a:solidFill>
              </a:rPr>
              <a:t>– Usulan Program Unit-Sharing Session Unit-Memiliki Champion Team-Memiliki Program Unit-Melaksanakan Program Unit</a:t>
            </a:r>
          </a:p>
          <a:p>
            <a:pPr marL="177800" indent="-177800">
              <a:buFont typeface="+mj-lt"/>
              <a:buAutoNum type="arabicPeriod"/>
              <a:defRPr/>
            </a:pPr>
            <a:r>
              <a:rPr lang="id-ID" sz="900" dirty="0">
                <a:solidFill>
                  <a:prstClr val="black"/>
                </a:solidFill>
              </a:rPr>
              <a:t>Komunikasi – Usulan Program Unit-Sharing Session Unit-Memiliki Champion Team-Memiliki Program Unit-Melaksanakan Program </a:t>
            </a:r>
            <a:r>
              <a:rPr lang="id-ID" sz="900" dirty="0" smtClean="0">
                <a:solidFill>
                  <a:prstClr val="black"/>
                </a:solidFill>
              </a:rPr>
              <a:t>Unit secara </a:t>
            </a:r>
            <a:r>
              <a:rPr lang="id-ID" sz="900" dirty="0">
                <a:solidFill>
                  <a:prstClr val="black"/>
                </a:solidFill>
              </a:rPr>
              <a:t>teratur-Monitoring Berjalan</a:t>
            </a:r>
          </a:p>
          <a:p>
            <a:pPr marL="177800" indent="-177800">
              <a:buFont typeface="+mj-lt"/>
              <a:buAutoNum type="arabicPeriod"/>
              <a:defRPr/>
            </a:pPr>
            <a:r>
              <a:rPr lang="id-ID" sz="900" dirty="0">
                <a:solidFill>
                  <a:prstClr val="black"/>
                </a:solidFill>
              </a:rPr>
              <a:t>Komunikasi – Usulan Program Unit-Sharing Session Unit-Memiliki Champion Team-Memiliki Program Unit-Melaksanakan Program Unit secara teratur-Monitoring </a:t>
            </a:r>
            <a:r>
              <a:rPr lang="id-ID" sz="900" dirty="0" smtClean="0">
                <a:solidFill>
                  <a:prstClr val="black"/>
                </a:solidFill>
              </a:rPr>
              <a:t>Berjalan-Monitoring </a:t>
            </a:r>
            <a:r>
              <a:rPr lang="id-ID" sz="900" dirty="0">
                <a:solidFill>
                  <a:prstClr val="black"/>
                </a:solidFill>
              </a:rPr>
              <a:t>dan Enforcement Berjalan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818415" y="1861553"/>
            <a:ext cx="6261286" cy="33170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smtClean="0">
                <a:solidFill>
                  <a:prstClr val="white"/>
                </a:solidFill>
              </a:rPr>
              <a:t>MEMASUKKAN DATA BERSAMA DILAMPIRI EVIDENCE</a:t>
            </a:r>
            <a:endParaRPr lang="id-ID" sz="1400" dirty="0">
              <a:solidFill>
                <a:prstClr val="white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>
          <a:xfrm rot="10800000">
            <a:off x="8745858" y="1691583"/>
            <a:ext cx="203200" cy="15502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716"/>
            <a:ext cx="12192000" cy="590856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316182" y="1678854"/>
            <a:ext cx="2604654" cy="797700"/>
          </a:xfrm>
          <a:prstGeom prst="wedgeRectCallout">
            <a:avLst>
              <a:gd name="adj1" fmla="val 71137"/>
              <a:gd name="adj2" fmla="val 8516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Masukkan username: nama unit</a:t>
            </a:r>
          </a:p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Contoh: JKTID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229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LOGIN KE: http://program.garuda-culturemapping.com/login.php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1219200" y="2830117"/>
            <a:ext cx="2604654" cy="1007592"/>
          </a:xfrm>
          <a:prstGeom prst="wedgeRectCallout">
            <a:avLst>
              <a:gd name="adj1" fmla="val 77520"/>
              <a:gd name="adj2" fmla="val 13951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Masukkan password: (sementara sama dengan username)</a:t>
            </a:r>
          </a:p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Contoh: JKTID</a:t>
            </a:r>
          </a:p>
        </p:txBody>
      </p:sp>
    </p:spTree>
    <p:extLst>
      <p:ext uri="{BB962C8B-B14F-4D97-AF65-F5344CB8AC3E}">
        <p14:creationId xmlns:p14="http://schemas.microsoft.com/office/powerpoint/2010/main" val="138863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INPUT WARRIOR &amp; TIB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517860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3107679707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1436411216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1044752737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850441087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4264048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Posisi Warrior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NAMA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Jabatan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Nopeg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Alamat email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2397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Ketua Warrior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2687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Anggota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460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Anggota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127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Anggota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001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Anggota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4491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Anggota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173786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38200" y="4652682"/>
            <a:ext cx="2052918" cy="443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Add Member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26071" y="5625353"/>
            <a:ext cx="2052918" cy="4437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Submit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716"/>
            <a:ext cx="12192000" cy="590856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316182" y="1678853"/>
            <a:ext cx="2604654" cy="1493837"/>
          </a:xfrm>
          <a:prstGeom prst="wedgeRectCallout">
            <a:avLst>
              <a:gd name="adj1" fmla="val 71669"/>
              <a:gd name="adj2" fmla="val 46207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Masukkan username dan password sesuai dengan informasi sebelumnya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229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latin typeface="Roboto" panose="02000000000000000000" pitchFamily="2" charset="0"/>
                <a:ea typeface="Roboto" panose="02000000000000000000" pitchFamily="2" charset="0"/>
              </a:rPr>
              <a:t>LOGIN KEMBALI KE: http://program.garuda-culturemapping.com/login.php</a:t>
            </a:r>
          </a:p>
        </p:txBody>
      </p:sp>
    </p:spTree>
    <p:extLst>
      <p:ext uri="{BB962C8B-B14F-4D97-AF65-F5344CB8AC3E}">
        <p14:creationId xmlns:p14="http://schemas.microsoft.com/office/powerpoint/2010/main" val="3802928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3844"/>
            <a:ext cx="12192000" cy="547031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47163" y="1138526"/>
            <a:ext cx="3089563" cy="1493837"/>
          </a:xfrm>
          <a:prstGeom prst="wedgeRectCallout">
            <a:avLst>
              <a:gd name="adj1" fmla="val 44971"/>
              <a:gd name="adj2" fmla="val 103709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Terdapat daftar program SINCERITY. Klik pada isi untuk melakukan pengisian Target dan satuan target pelaksanaan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3671047" y="2877671"/>
            <a:ext cx="3076116" cy="3079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7155057" y="4792972"/>
            <a:ext cx="3089563" cy="1493837"/>
          </a:xfrm>
          <a:prstGeom prst="wedgeRectCallout">
            <a:avLst>
              <a:gd name="adj1" fmla="val -62534"/>
              <a:gd name="adj2" fmla="val -21414"/>
            </a:avLst>
          </a:prstGeom>
          <a:solidFill>
            <a:srgbClr val="FFC000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Nanti akan disesuaikan dengan yang baru</a:t>
            </a:r>
          </a:p>
          <a:p>
            <a:pPr algn="ctr"/>
            <a:r>
              <a:rPr lang="id-ID" sz="16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Ada di bagian admin</a:t>
            </a:r>
            <a:endParaRPr lang="id-ID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7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37124"/>
            <a:ext cx="6979023" cy="4477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asil gambar untuk dashboard gau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3" t="27789" r="36092" b="22602"/>
          <a:stretch/>
        </p:blipFill>
        <p:spPr bwMode="auto">
          <a:xfrm>
            <a:off x="2417697" y="2807376"/>
            <a:ext cx="2374153" cy="23648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sil gambar untuk dashboard gau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3" t="27789" r="36092" b="22602"/>
          <a:stretch/>
        </p:blipFill>
        <p:spPr bwMode="auto">
          <a:xfrm>
            <a:off x="427828" y="2262200"/>
            <a:ext cx="1734408" cy="17275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13531" y="5243533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CORPORATE</a:t>
            </a:r>
            <a:endParaRPr lang="en-US" sz="20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9" name="Picture 2" descr="Hasil gambar untuk dashboard gau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3" t="27789" r="36092" b="22602"/>
          <a:stretch/>
        </p:blipFill>
        <p:spPr bwMode="auto">
          <a:xfrm>
            <a:off x="4986285" y="2262199"/>
            <a:ext cx="1734408" cy="17275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7828" y="4066890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HEAD OFFICE</a:t>
            </a:r>
            <a:endParaRPr lang="en-US" sz="20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98114" y="4066890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BRANCH OFFICE</a:t>
            </a:r>
            <a:endParaRPr lang="en-US" sz="20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9381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CULTURE IN ACTION - DASHBOARD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11740" y="1222657"/>
            <a:ext cx="2492151" cy="4477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50429" y="1374714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HEAD OFFICE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757" y="2262199"/>
            <a:ext cx="1162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Unit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Unit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Unit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83463" y="3469784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BRANCH OFFICE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2791" y="4357269"/>
            <a:ext cx="1042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BO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BO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BO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06711" y="1226795"/>
            <a:ext cx="2492151" cy="4477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645400" y="1378852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WARRIOR HO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24728" y="2266337"/>
            <a:ext cx="168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A – UNIT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 – UNIT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C – UNIT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78434" y="3473922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WARRIOR BO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57762" y="4361407"/>
            <a:ext cx="1680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–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UNIT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 – UNIT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C – UNIT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384" y="39927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DASHBOARD UTAMA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298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5005"/>
            <a:ext cx="12210052" cy="596517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9102437" y="2925763"/>
            <a:ext cx="3089563" cy="1757074"/>
          </a:xfrm>
          <a:prstGeom prst="wedgeRectCallout">
            <a:avLst>
              <a:gd name="adj1" fmla="val -63101"/>
              <a:gd name="adj2" fmla="val 37861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Tentukan satuan target dari masing-masing program sesuai dengan target yang ingin dicapai.</a:t>
            </a:r>
          </a:p>
          <a:p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Pastikan satuan target ini sesuai dengan target yang sudah ditentukan 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991601" y="4862945"/>
            <a:ext cx="3089563" cy="1314018"/>
          </a:xfrm>
          <a:prstGeom prst="wedgeRectCallout">
            <a:avLst>
              <a:gd name="adj1" fmla="val -91353"/>
              <a:gd name="adj2" fmla="val -13709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Setelah itu isilah target sesuai dengan satuannya yang telah ditentukan</a:t>
            </a:r>
          </a:p>
          <a:p>
            <a:r>
              <a:rPr lang="id-ID" sz="1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(target pelaksanaan program adalah sampai Desember 2017)</a:t>
            </a:r>
          </a:p>
        </p:txBody>
      </p:sp>
    </p:spTree>
    <p:extLst>
      <p:ext uri="{BB962C8B-B14F-4D97-AF65-F5344CB8AC3E}">
        <p14:creationId xmlns:p14="http://schemas.microsoft.com/office/powerpoint/2010/main" val="4194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5125"/>
            <a:ext cx="12179087" cy="5902036"/>
          </a:xfrm>
        </p:spPr>
      </p:pic>
      <p:sp>
        <p:nvSpPr>
          <p:cNvPr id="5" name="Rectangular Callout 4"/>
          <p:cNvSpPr/>
          <p:nvPr/>
        </p:nvSpPr>
        <p:spPr>
          <a:xfrm>
            <a:off x="6885708" y="943769"/>
            <a:ext cx="3089563" cy="1493837"/>
          </a:xfrm>
          <a:prstGeom prst="wedgeRectCallout">
            <a:avLst>
              <a:gd name="adj1" fmla="val 42280"/>
              <a:gd name="adj2" fmla="val 94435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Setelah target diisi, selanjutnya untuk melakukan reporting pelaksanaan program dapat melalui fitur EVALUASI</a:t>
            </a:r>
          </a:p>
        </p:txBody>
      </p:sp>
    </p:spTree>
    <p:extLst>
      <p:ext uri="{BB962C8B-B14F-4D97-AF65-F5344CB8AC3E}">
        <p14:creationId xmlns:p14="http://schemas.microsoft.com/office/powerpoint/2010/main" val="2869013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FORMAT EVALUASI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2124635"/>
            <a:ext cx="2052918" cy="443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Peran Pimpinan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3076293"/>
            <a:ext cx="2052918" cy="443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Program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4027951"/>
            <a:ext cx="2052918" cy="443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Tim Implementasi Budaya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35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0"/>
            <a:ext cx="10515600" cy="847165"/>
          </a:xfrm>
        </p:spPr>
        <p:txBody>
          <a:bodyPr>
            <a:normAutofit/>
          </a:bodyPr>
          <a:lstStyle/>
          <a:p>
            <a:r>
              <a:rPr lang="id-ID" sz="3600" dirty="0" smtClean="0"/>
              <a:t>PERAN PIMPINAN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522079"/>
              </p:ext>
            </p:extLst>
          </p:nvPr>
        </p:nvGraphicFramePr>
        <p:xfrm>
          <a:off x="744070" y="718047"/>
          <a:ext cx="10515600" cy="5876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="" xmlns:a16="http://schemas.microsoft.com/office/drawing/2014/main" val="3919498997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4058496405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3818465595"/>
                    </a:ext>
                  </a:extLst>
                </a:gridCol>
              </a:tblGrid>
              <a:tr h="37116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Aspek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Penjelasan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Evidence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0669774"/>
                  </a:ext>
                </a:extLst>
              </a:tr>
              <a:tr h="676018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Pimpinan mendorong pegawai di unit kerjanya untuk menjadi pemimpin/role model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i="1" dirty="0" smtClean="0"/>
                        <a:t>Penjelasan dari aspek di samping</a:t>
                      </a:r>
                      <a:endParaRPr lang="en-US" sz="1400" i="1" dirty="0" smtClean="0"/>
                    </a:p>
                    <a:p>
                      <a:r>
                        <a:rPr lang="id-ID" sz="1400" dirty="0" smtClean="0"/>
                        <a:t>(free text)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200" i="1" dirty="0" smtClean="0"/>
                        <a:t>Attachment berupa foto atau dokumen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8186956"/>
                  </a:ext>
                </a:extLst>
              </a:tr>
              <a:tr h="676018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Pimpinan memiliki tim yang mampu meningkatkan pencapaian kinerja unit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5058918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Pimpinan memberikan strategi dan tujuan ke seluruh tim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37586916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Pimpinan memiliki</a:t>
                      </a:r>
                      <a:r>
                        <a:rPr lang="id-ID" sz="1400" baseline="0" dirty="0" smtClean="0"/>
                        <a:t> program pengembangan karyawan</a:t>
                      </a:r>
                    </a:p>
                    <a:p>
                      <a:r>
                        <a:rPr lang="id-ID" sz="1400" baseline="0" dirty="0" smtClean="0"/>
                        <a:t>(coaching, assignment, training, dll)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2546867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Pimpinan menjadi pengajar atau pemberi materi di event tertentu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044212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Pimpinan mendorong pegawainya untuk memberikan sharing atau narasumber untuk event tertentu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2552202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Pimpinan mendorong pegawainya</a:t>
                      </a:r>
                      <a:r>
                        <a:rPr lang="id-ID" sz="1400" baseline="0" dirty="0" smtClean="0"/>
                        <a:t> untuk melaukan inovasi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8778019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Pimpinan mengagas perbaikan / percepatan proses dan mengaplikasikannya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82904661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Pimpinan melakukan self development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0487951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000130" y="6414247"/>
            <a:ext cx="2052918" cy="4437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Submit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0"/>
            <a:ext cx="10515600" cy="847165"/>
          </a:xfrm>
        </p:spPr>
        <p:txBody>
          <a:bodyPr>
            <a:normAutofit/>
          </a:bodyPr>
          <a:lstStyle/>
          <a:p>
            <a:r>
              <a:rPr lang="id-ID" sz="3600" dirty="0" smtClean="0"/>
              <a:t>PROGRAM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290366"/>
              </p:ext>
            </p:extLst>
          </p:nvPr>
        </p:nvGraphicFramePr>
        <p:xfrm>
          <a:off x="744070" y="718047"/>
          <a:ext cx="10515600" cy="387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="" xmlns:a16="http://schemas.microsoft.com/office/drawing/2014/main" val="3919498997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4058496405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3818465595"/>
                    </a:ext>
                  </a:extLst>
                </a:gridCol>
              </a:tblGrid>
              <a:tr h="37116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Aspek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Penjelasan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Evidence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0669774"/>
                  </a:ext>
                </a:extLst>
              </a:tr>
              <a:tr h="676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Program relevan dengan kebutuhan unit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i="1" dirty="0" smtClean="0"/>
                        <a:t>Penjelasan dari aspek di samping</a:t>
                      </a:r>
                      <a:endParaRPr lang="en-US" sz="1400" i="1" dirty="0" smtClean="0"/>
                    </a:p>
                    <a:p>
                      <a:r>
                        <a:rPr lang="id-ID" sz="1400" dirty="0" smtClean="0"/>
                        <a:t>(free text)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200" i="1" dirty="0" smtClean="0"/>
                        <a:t>Attachment berupa foto atau dokumen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8186956"/>
                  </a:ext>
                </a:extLst>
              </a:tr>
              <a:tr h="676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Program dapat mendorong adanya efisiensi di unit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5058918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Program dapat menyelesaikan permasalahan yang selama ini dihadapi unit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37586916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Program memberikan dampak terhadap performa unit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2546867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Program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dapat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terus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diterapkan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memberikan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dampak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positif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yang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sifatnya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jangka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panjang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044212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Program dapat merubah perilaku pegawai ke arah yang lebih</a:t>
                      </a:r>
                      <a:r>
                        <a:rPr lang="id-ID" sz="1400" baseline="0" dirty="0" smtClean="0"/>
                        <a:t> positif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25522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000130" y="6414247"/>
            <a:ext cx="2052918" cy="4437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Submit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25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5125"/>
            <a:ext cx="12192000" cy="5908569"/>
          </a:xfrm>
        </p:spPr>
      </p:pic>
      <p:sp>
        <p:nvSpPr>
          <p:cNvPr id="5" name="Rectangular Callout 4"/>
          <p:cNvSpPr/>
          <p:nvPr/>
        </p:nvSpPr>
        <p:spPr>
          <a:xfrm>
            <a:off x="8825344" y="2488353"/>
            <a:ext cx="3089563" cy="1493837"/>
          </a:xfrm>
          <a:prstGeom prst="wedgeRectCallout">
            <a:avLst>
              <a:gd name="adj1" fmla="val -69379"/>
              <a:gd name="adj2" fmla="val 66612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Anda cukup mengisi capaian saat ini dari target yang telah ditentukan (capaian harus sesuai dengan target dan satuannya)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659090" y="4381024"/>
            <a:ext cx="3089563" cy="939122"/>
          </a:xfrm>
          <a:prstGeom prst="wedgeRectCallout">
            <a:avLst>
              <a:gd name="adj1" fmla="val -97182"/>
              <a:gd name="adj2" fmla="val -41899"/>
            </a:avLst>
          </a:prstGeom>
          <a:solidFill>
            <a:schemeClr val="bg1">
              <a:alpha val="7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Lampirkan bukti pelaksanaan program dalam bentuk .rar atau .zip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2819400" y="4651357"/>
            <a:ext cx="3420034" cy="398455"/>
          </a:xfrm>
          <a:prstGeom prst="wedgeRectCallout">
            <a:avLst>
              <a:gd name="adj1" fmla="val -48303"/>
              <a:gd name="adj2" fmla="val -592"/>
            </a:avLst>
          </a:prstGeom>
          <a:solidFill>
            <a:srgbClr val="FF0000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METODE MONITORING</a:t>
            </a:r>
            <a:endParaRPr lang="id-ID" sz="1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2819400" y="5074601"/>
            <a:ext cx="3420034" cy="333392"/>
          </a:xfrm>
          <a:prstGeom prst="wedgeRectCallout">
            <a:avLst>
              <a:gd name="adj1" fmla="val -48303"/>
              <a:gd name="adj2" fmla="val -592"/>
            </a:avLst>
          </a:prstGeom>
          <a:solidFill>
            <a:srgbClr val="FF0000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METODE REINFORCEMENT</a:t>
            </a:r>
            <a:endParaRPr lang="id-ID" sz="1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838200" y="4181796"/>
            <a:ext cx="3420034" cy="398455"/>
          </a:xfrm>
          <a:prstGeom prst="wedgeRectCallout">
            <a:avLst>
              <a:gd name="adj1" fmla="val -48303"/>
              <a:gd name="adj2" fmla="val -592"/>
            </a:avLst>
          </a:prstGeom>
          <a:solidFill>
            <a:srgbClr val="FFFF00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DITAMBAHKAN</a:t>
            </a:r>
            <a:endParaRPr lang="id-ID" sz="1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348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5125"/>
            <a:ext cx="12179087" cy="590203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3851563" y="3119726"/>
            <a:ext cx="3089563" cy="1493837"/>
          </a:xfrm>
          <a:prstGeom prst="wedgeRectCallout">
            <a:avLst>
              <a:gd name="adj1" fmla="val -69827"/>
              <a:gd name="adj2" fmla="val 6661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Anda dapat melihat progress program melalui fitur LIHAT HISTORI</a:t>
            </a:r>
          </a:p>
        </p:txBody>
      </p:sp>
    </p:spTree>
    <p:extLst>
      <p:ext uri="{BB962C8B-B14F-4D97-AF65-F5344CB8AC3E}">
        <p14:creationId xmlns:p14="http://schemas.microsoft.com/office/powerpoint/2010/main" val="1911999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0" y="0"/>
            <a:ext cx="12178520" cy="5430981"/>
          </a:xfrm>
        </p:spPr>
      </p:pic>
      <p:sp>
        <p:nvSpPr>
          <p:cNvPr id="5" name="Rectangular Callout 4"/>
          <p:cNvSpPr/>
          <p:nvPr/>
        </p:nvSpPr>
        <p:spPr>
          <a:xfrm>
            <a:off x="276716" y="986127"/>
            <a:ext cx="3089563" cy="1493837"/>
          </a:xfrm>
          <a:prstGeom prst="wedgeRectCallout">
            <a:avLst>
              <a:gd name="adj1" fmla="val 64254"/>
              <a:gd name="adj2" fmla="val -5859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Anda dapat melihat progress program per bulannya di sini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276716" y="3937145"/>
            <a:ext cx="3089563" cy="1493837"/>
          </a:xfrm>
          <a:prstGeom prst="wedgeRectCallout">
            <a:avLst>
              <a:gd name="adj1" fmla="val 62909"/>
              <a:gd name="adj2" fmla="val 261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Anda dapat melihat file yang telah Anda lampirkan disini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261" y="5333988"/>
            <a:ext cx="7190885" cy="152401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276715" y="5529185"/>
            <a:ext cx="3089563" cy="1133618"/>
          </a:xfrm>
          <a:prstGeom prst="wedgeRectCallout">
            <a:avLst>
              <a:gd name="adj1" fmla="val 64703"/>
              <a:gd name="adj2" fmla="val 3072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Perhatikan pada bagian bawah ada feedback yang diberikan oleh Admin mengenai program yang sudah Anda inputkan</a:t>
            </a:r>
          </a:p>
        </p:txBody>
      </p:sp>
    </p:spTree>
    <p:extLst>
      <p:ext uri="{BB962C8B-B14F-4D97-AF65-F5344CB8AC3E}">
        <p14:creationId xmlns:p14="http://schemas.microsoft.com/office/powerpoint/2010/main" val="3340839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0"/>
            <a:ext cx="10515600" cy="847165"/>
          </a:xfrm>
        </p:spPr>
        <p:txBody>
          <a:bodyPr>
            <a:normAutofit/>
          </a:bodyPr>
          <a:lstStyle/>
          <a:p>
            <a:r>
              <a:rPr lang="id-ID" sz="3600" dirty="0" smtClean="0"/>
              <a:t>Tim Implementasi Budaya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799013"/>
              </p:ext>
            </p:extLst>
          </p:nvPr>
        </p:nvGraphicFramePr>
        <p:xfrm>
          <a:off x="744070" y="718047"/>
          <a:ext cx="10515600" cy="3337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="" xmlns:a16="http://schemas.microsoft.com/office/drawing/2014/main" val="3919498997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4058496405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3818465595"/>
                    </a:ext>
                  </a:extLst>
                </a:gridCol>
              </a:tblGrid>
              <a:tr h="371165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Aspek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Penjelasan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Evidence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0669774"/>
                  </a:ext>
                </a:extLst>
              </a:tr>
              <a:tr h="676018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Aktifitas apa saja yang membuat TIB menjadi lebih solid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i="1" dirty="0" smtClean="0"/>
                        <a:t>Penjelasan dari aspek di samping</a:t>
                      </a:r>
                      <a:endParaRPr lang="en-US" sz="1400" i="1" dirty="0" smtClean="0"/>
                    </a:p>
                    <a:p>
                      <a:r>
                        <a:rPr lang="id-ID" sz="1400" dirty="0" smtClean="0"/>
                        <a:t>(free text)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200" i="1" dirty="0" smtClean="0"/>
                        <a:t>Attachment berupa foto atau dokumen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8186956"/>
                  </a:ext>
                </a:extLst>
              </a:tr>
              <a:tr h="676018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Konsistensi pelaksanaa program dengan planning yang sudah disepakati</a:t>
                      </a:r>
                      <a:endParaRPr lang="fi-FI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5058918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Apakah TIB sudah menjadi role  model? Berikan evidencenya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37586916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Cara yang dilakukan TIB agar pegawai lain berpartisipasi</a:t>
                      </a:r>
                      <a:r>
                        <a:rPr lang="id-ID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aktif dalam kegiatan TIB bulan ini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2546867"/>
                  </a:ext>
                </a:extLst>
              </a:tr>
              <a:tr h="538035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Sebutkan peran pimpinan dalam mendukung program-proogram TIB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04421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000130" y="6414247"/>
            <a:ext cx="2052918" cy="4437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Submit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3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017817"/>
            <a:ext cx="12192000" cy="246610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141410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755" y="2710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DASHBOARD UTAMA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09" y="894830"/>
            <a:ext cx="5363893" cy="34292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80956" r="50677" b="1620"/>
          <a:stretch/>
        </p:blipFill>
        <p:spPr>
          <a:xfrm>
            <a:off x="1649729" y="4500536"/>
            <a:ext cx="2769630" cy="23181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 t="81065" r="1411" b="6861"/>
          <a:stretch/>
        </p:blipFill>
        <p:spPr>
          <a:xfrm>
            <a:off x="7684134" y="4500536"/>
            <a:ext cx="3185011" cy="1940776"/>
          </a:xfrm>
          <a:prstGeom prst="rect">
            <a:avLst/>
          </a:prstGeom>
        </p:spPr>
      </p:pic>
      <p:pic>
        <p:nvPicPr>
          <p:cNvPr id="26" name="Picture 2" descr="Hasil gambar untuk dashboard gau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3" t="27789" r="36092" b="22602"/>
          <a:stretch/>
        </p:blipFill>
        <p:spPr bwMode="auto">
          <a:xfrm>
            <a:off x="3722088" y="1633551"/>
            <a:ext cx="1394541" cy="13890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Elbow Connector 30"/>
          <p:cNvCxnSpPr>
            <a:stCxn id="26" idx="2"/>
            <a:endCxn id="23" idx="0"/>
          </p:cNvCxnSpPr>
          <p:nvPr/>
        </p:nvCxnSpPr>
        <p:spPr>
          <a:xfrm rot="10800000" flipV="1">
            <a:off x="3034544" y="2328076"/>
            <a:ext cx="687544" cy="21724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Hasil gambar untuk dashboard gau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3" t="27789" r="36092" b="22602"/>
          <a:stretch/>
        </p:blipFill>
        <p:spPr bwMode="auto">
          <a:xfrm>
            <a:off x="7236459" y="1619088"/>
            <a:ext cx="1394541" cy="13890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Elbow Connector 35"/>
          <p:cNvCxnSpPr>
            <a:stCxn id="33" idx="6"/>
            <a:endCxn id="24" idx="0"/>
          </p:cNvCxnSpPr>
          <p:nvPr/>
        </p:nvCxnSpPr>
        <p:spPr>
          <a:xfrm>
            <a:off x="8631000" y="2313613"/>
            <a:ext cx="645640" cy="21869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9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28" y="103415"/>
            <a:ext cx="9347200" cy="68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8235" y="338231"/>
            <a:ext cx="9814112" cy="858557"/>
          </a:xfrm>
        </p:spPr>
        <p:txBody>
          <a:bodyPr>
            <a:normAutofit/>
          </a:bodyPr>
          <a:lstStyle/>
          <a:p>
            <a:r>
              <a:rPr lang="id-ID" sz="4000" dirty="0"/>
              <a:t>i</a:t>
            </a:r>
            <a:r>
              <a:rPr lang="id-ID" sz="4000" dirty="0" smtClean="0"/>
              <a:t>ntra.garuda-indonesia.com/hconline/mfh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8" y="1072122"/>
            <a:ext cx="10743259" cy="578587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8915400" y="2918012"/>
            <a:ext cx="1520371" cy="1015359"/>
          </a:xfrm>
          <a:prstGeom prst="wedgeRectCallout">
            <a:avLst>
              <a:gd name="adj1" fmla="val -63194"/>
              <a:gd name="adj2" fmla="val -138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prstClr val="black"/>
                </a:solidFill>
              </a:rPr>
              <a:t>Masukkan username dan password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7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88"/>
            <a:ext cx="12065088" cy="6480855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3588658" y="2105212"/>
            <a:ext cx="1520371" cy="1015359"/>
          </a:xfrm>
          <a:prstGeom prst="wedgeRectCallout">
            <a:avLst>
              <a:gd name="adj1" fmla="val -73695"/>
              <a:gd name="adj2" fmla="val -667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prstClr val="black"/>
                </a:solidFill>
              </a:rPr>
              <a:t>Klik di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33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423"/>
          <a:stretch/>
        </p:blipFill>
        <p:spPr>
          <a:xfrm>
            <a:off x="0" y="0"/>
            <a:ext cx="11249025" cy="67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647"/>
          <a:stretch/>
        </p:blipFill>
        <p:spPr>
          <a:xfrm>
            <a:off x="316426" y="0"/>
            <a:ext cx="1155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09" y="365125"/>
            <a:ext cx="11239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6" y="552450"/>
            <a:ext cx="11737188" cy="602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"/>
            <a:ext cx="11201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3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-1"/>
            <a:ext cx="111061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070"/>
          <a:stretch/>
        </p:blipFill>
        <p:spPr>
          <a:xfrm>
            <a:off x="667657" y="297937"/>
            <a:ext cx="10828111" cy="65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755" y="2710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DASHBOARD HEAD OFFICE</a:t>
            </a:r>
            <a:endParaRPr lang="en-US" sz="28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80956" r="50677" b="1620"/>
          <a:stretch/>
        </p:blipFill>
        <p:spPr>
          <a:xfrm>
            <a:off x="314414" y="645459"/>
            <a:ext cx="2947471" cy="2467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7" b="49632"/>
          <a:stretch/>
        </p:blipFill>
        <p:spPr>
          <a:xfrm>
            <a:off x="5079061" y="2036716"/>
            <a:ext cx="6364386" cy="4538111"/>
          </a:xfrm>
          <a:prstGeom prst="rect">
            <a:avLst/>
          </a:prstGeom>
        </p:spPr>
      </p:pic>
      <p:cxnSp>
        <p:nvCxnSpPr>
          <p:cNvPr id="3" name="Elbow Connector 2"/>
          <p:cNvCxnSpPr>
            <a:stCxn id="23" idx="2"/>
            <a:endCxn id="10" idx="1"/>
          </p:cNvCxnSpPr>
          <p:nvPr/>
        </p:nvCxnSpPr>
        <p:spPr>
          <a:xfrm rot="16200000" flipH="1">
            <a:off x="2836960" y="2063670"/>
            <a:ext cx="1193291" cy="32909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9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871662"/>
            <a:ext cx="112585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228850"/>
            <a:ext cx="11201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0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755" y="2710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DASHBOARD BRANCH OFFICE</a:t>
            </a:r>
            <a:endParaRPr lang="en-US" sz="2800" b="1" dirty="0"/>
          </a:p>
        </p:txBody>
      </p:sp>
      <p:cxnSp>
        <p:nvCxnSpPr>
          <p:cNvPr id="3" name="Elbow Connector 2"/>
          <p:cNvCxnSpPr/>
          <p:nvPr/>
        </p:nvCxnSpPr>
        <p:spPr>
          <a:xfrm rot="16200000" flipH="1">
            <a:off x="2836960" y="2063670"/>
            <a:ext cx="1193291" cy="32909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4" b="19305"/>
          <a:stretch/>
        </p:blipFill>
        <p:spPr>
          <a:xfrm>
            <a:off x="5079061" y="1866901"/>
            <a:ext cx="6255009" cy="4318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4" t="81065" r="1411" b="6861"/>
          <a:stretch/>
        </p:blipFill>
        <p:spPr>
          <a:xfrm>
            <a:off x="394334" y="1016000"/>
            <a:ext cx="3608880" cy="21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5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755" y="2710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DASHBOARD UNIT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609340" y="1273457"/>
            <a:ext cx="2492151" cy="4477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029" y="1425514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HEAD OFFICE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357" y="2312999"/>
            <a:ext cx="1162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Unit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Unit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Unit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063" y="3520584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BRANCH OFFICE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0391" y="4408069"/>
            <a:ext cx="1042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BO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BO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BO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302000" y="3073400"/>
            <a:ext cx="1148976" cy="862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35031"/>
              </p:ext>
            </p:extLst>
          </p:nvPr>
        </p:nvGraphicFramePr>
        <p:xfrm>
          <a:off x="4727202" y="1903014"/>
          <a:ext cx="6293224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50223"/>
                <a:gridCol w="228600"/>
                <a:gridCol w="9144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INDIKATOR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BOBOT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Memiliki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Warrior (Change Agent)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5%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Memiliki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TIB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5%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Program </a:t>
                      </a: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Terimplementasi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&gt;75% (</a:t>
                      </a: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terecord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di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25%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strike="sngStrike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Monitoring Method </a:t>
                      </a:r>
                      <a:r>
                        <a:rPr lang="en-US" sz="1600" strike="sngStrike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berjalan</a:t>
                      </a:r>
                      <a:r>
                        <a:rPr lang="en-US" sz="1600" strike="sngStrike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(</a:t>
                      </a:r>
                      <a:r>
                        <a:rPr lang="en-US" sz="1600" strike="sngStrike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ada</a:t>
                      </a:r>
                      <a:r>
                        <a:rPr lang="en-US" sz="1600" strike="sngStrike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evidence)</a:t>
                      </a:r>
                      <a:endParaRPr lang="en-US" sz="1600" strike="sngStrike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trike="sngStrike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strike="sngStrike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trike="sngStrike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15%</a:t>
                      </a:r>
                      <a:endParaRPr lang="en-US" sz="1600" strike="sngStrike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Tracking Method </a:t>
                      </a: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berjalan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(</a:t>
                      </a: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ada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evidence)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10%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Enforcement Method </a:t>
                      </a: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berjalan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(</a:t>
                      </a: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ada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evidence)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10%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Program </a:t>
                      </a: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diikuti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&gt;75% </a:t>
                      </a: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karyawan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(</a:t>
                      </a:r>
                      <a:r>
                        <a:rPr lang="en-US" sz="1600" dirty="0" err="1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ada</a:t>
                      </a:r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 evidence)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25%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22331"/>
              </p:ext>
            </p:extLst>
          </p:nvPr>
        </p:nvGraphicFramePr>
        <p:xfrm>
          <a:off x="4727202" y="5493525"/>
          <a:ext cx="6664799" cy="1114060"/>
        </p:xfrm>
        <a:graphic>
          <a:graphicData uri="http://schemas.openxmlformats.org/drawingml/2006/table">
            <a:tbl>
              <a:tblPr firstRow="1" bandRow="1"/>
              <a:tblGrid>
                <a:gridCol w="916410"/>
                <a:gridCol w="5748389"/>
              </a:tblGrid>
              <a:tr h="278515">
                <a:tc>
                  <a:txBody>
                    <a:bodyPr/>
                    <a:lstStyle/>
                    <a:p>
                      <a:pPr algn="ctr"/>
                      <a:r>
                        <a:rPr lang="en-GB" sz="900" dirty="0" err="1" smtClean="0"/>
                        <a:t>Skor</a:t>
                      </a:r>
                      <a:endParaRPr lang="en-GB" sz="900" dirty="0"/>
                    </a:p>
                  </a:txBody>
                  <a:tcPr marL="51435" marR="5143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err="1" smtClean="0"/>
                        <a:t>Kategori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Penilaian</a:t>
                      </a:r>
                      <a:endParaRPr lang="en-GB" sz="900" dirty="0"/>
                    </a:p>
                  </a:txBody>
                  <a:tcPr marL="51435" marR="51435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8515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0</a:t>
                      </a:r>
                      <a:r>
                        <a:rPr lang="en-GB" sz="900" b="1" baseline="0" dirty="0" smtClean="0"/>
                        <a:t> - 50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Low,</a:t>
                      </a:r>
                      <a:r>
                        <a:rPr lang="en-GB" sz="900" b="0" i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900" b="0" i="0" baseline="0" dirty="0" err="1" smtClean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-GB" sz="900" dirty="0" err="1" smtClean="0"/>
                        <a:t>ebagian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besar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indikator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dirty="0" err="1" smtClean="0"/>
                        <a:t>penilaian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belum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tercapai</a:t>
                      </a:r>
                      <a:endParaRPr lang="en-GB" sz="900" dirty="0"/>
                    </a:p>
                  </a:txBody>
                  <a:tcPr marL="51435" marR="51435"/>
                </a:tc>
              </a:tr>
              <a:tr h="278515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50 - 75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Medium, </a:t>
                      </a:r>
                      <a:r>
                        <a:rPr lang="en-GB" sz="900" b="0" i="0" dirty="0" err="1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GB" sz="900" dirty="0" err="1" smtClean="0"/>
                        <a:t>eberapa</a:t>
                      </a:r>
                      <a:r>
                        <a:rPr lang="en-GB" sz="900" dirty="0" smtClean="0"/>
                        <a:t> indicator </a:t>
                      </a:r>
                      <a:r>
                        <a:rPr lang="en-GB" sz="900" dirty="0" err="1" smtClean="0"/>
                        <a:t>penilaian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telah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tercapai</a:t>
                      </a:r>
                      <a:endParaRPr lang="en-GB" sz="900" dirty="0"/>
                    </a:p>
                  </a:txBody>
                  <a:tcPr marL="51435" marR="51435"/>
                </a:tc>
              </a:tr>
              <a:tr h="278515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&gt; 75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High,</a:t>
                      </a:r>
                      <a:r>
                        <a:rPr lang="en-GB" sz="900" b="0" i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900" b="0" i="0" baseline="0" dirty="0" err="1" smtClean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-GB" sz="900" dirty="0" err="1" smtClean="0"/>
                        <a:t>ebagian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besar</a:t>
                      </a:r>
                      <a:r>
                        <a:rPr lang="en-GB" sz="900" baseline="0" dirty="0" smtClean="0"/>
                        <a:t> indicator </a:t>
                      </a:r>
                      <a:r>
                        <a:rPr lang="en-GB" sz="900" baseline="0" dirty="0" err="1" smtClean="0"/>
                        <a:t>penilaian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telah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tercapai</a:t>
                      </a:r>
                      <a:endParaRPr lang="en-GB" sz="900" dirty="0"/>
                    </a:p>
                  </a:txBody>
                  <a:tcPr marL="51435" marR="51435"/>
                </a:tc>
              </a:tr>
            </a:tbl>
          </a:graphicData>
        </a:graphic>
      </p:graphicFrame>
      <p:sp>
        <p:nvSpPr>
          <p:cNvPr id="16" name="Down Arrow 15"/>
          <p:cNvSpPr/>
          <p:nvPr/>
        </p:nvSpPr>
        <p:spPr>
          <a:xfrm>
            <a:off x="6810476" y="4838700"/>
            <a:ext cx="695325" cy="6548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755" y="2710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DASHBOARD UNIT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609340" y="1273457"/>
            <a:ext cx="2492151" cy="4477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029" y="1425514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HEAD OFFICE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7357" y="2312999"/>
            <a:ext cx="1162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Unit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Unit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Unit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063" y="3520584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BRANCH OFFICE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0391" y="4408069"/>
            <a:ext cx="1042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BO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BO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BO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32872" y="1042075"/>
            <a:ext cx="59202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Memiliki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Warrior (Change Agent)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Memiliki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TIB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Terimplementasi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&gt;75% (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terecord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di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Monitoring Method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berjalan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ada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evidence)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Tracking Method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berjalan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ada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evidence)</a:t>
            </a:r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Enforcement Method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berjalan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ada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evidence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Program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diikuti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&gt;75%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karyawan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ada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evidence)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302000" y="3073400"/>
            <a:ext cx="1148976" cy="862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01110"/>
              </p:ext>
            </p:extLst>
          </p:nvPr>
        </p:nvGraphicFramePr>
        <p:xfrm>
          <a:off x="4635501" y="3192440"/>
          <a:ext cx="679450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8805"/>
                <a:gridCol w="295835"/>
                <a:gridCol w="15598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INDIKATOR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BOBOT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Memiliki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Warrior (Change Agent)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: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Memiliki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TIB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: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Program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Terimplementasi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&gt;75% (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terecord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di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: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Monitoring Method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berjalan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ada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evidence)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: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Tracking Method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berjalan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ada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evidence)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: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Enforcement Method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berjalan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ada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evidence)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: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Program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diikuti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&gt;75%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karyawan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ada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evidence)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: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7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755" y="2710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DASHBOARD WARRIOR (CHANGE AGENT)</a:t>
            </a:r>
            <a:endParaRPr lang="en-US" sz="2800" b="1" dirty="0"/>
          </a:p>
        </p:txBody>
      </p:sp>
      <p:sp>
        <p:nvSpPr>
          <p:cNvPr id="4" name="Right Arrow 3"/>
          <p:cNvSpPr/>
          <p:nvPr/>
        </p:nvSpPr>
        <p:spPr>
          <a:xfrm>
            <a:off x="3300431" y="2923426"/>
            <a:ext cx="1333500" cy="862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511" y="1391895"/>
            <a:ext cx="2492151" cy="4477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5200" y="1543952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WARRIOR HO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4528" y="2431437"/>
            <a:ext cx="168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A – UNIT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 – UNIT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C – UNIT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8234" y="3639022"/>
            <a:ext cx="252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TOP 3 </a:t>
            </a:r>
          </a:p>
          <a:p>
            <a:pPr algn="ctr"/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WARRIOR BO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7562" y="4526507"/>
            <a:ext cx="1680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–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UNIT A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B – UNIT B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C – UNIT 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07144"/>
              </p:ext>
            </p:extLst>
          </p:nvPr>
        </p:nvGraphicFramePr>
        <p:xfrm>
          <a:off x="4955701" y="2431437"/>
          <a:ext cx="666479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27385"/>
                <a:gridCol w="551444"/>
                <a:gridCol w="10859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INDIKATOR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BOBOT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Disiplin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mengumpulkan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Report (ONTIME)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25%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Disiplin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mengumpulkan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Report (MENGUMPULKAN)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15%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Program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berjalan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&gt;75%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30%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Program </a:t>
                      </a:r>
                      <a:r>
                        <a:rPr lang="en-US" sz="1600" dirty="0" err="1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diikuti</a:t>
                      </a:r>
                      <a:r>
                        <a:rPr lang="en-US" sz="1600" dirty="0" smtClean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&gt; 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: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30%</a:t>
                      </a:r>
                      <a:endParaRPr lang="en-US" sz="1600" dirty="0"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530661"/>
              </p:ext>
            </p:extLst>
          </p:nvPr>
        </p:nvGraphicFramePr>
        <p:xfrm>
          <a:off x="4955701" y="4855350"/>
          <a:ext cx="6664799" cy="1114060"/>
        </p:xfrm>
        <a:graphic>
          <a:graphicData uri="http://schemas.openxmlformats.org/drawingml/2006/table">
            <a:tbl>
              <a:tblPr firstRow="1" bandRow="1"/>
              <a:tblGrid>
                <a:gridCol w="916410"/>
                <a:gridCol w="5748389"/>
              </a:tblGrid>
              <a:tr h="278515">
                <a:tc>
                  <a:txBody>
                    <a:bodyPr/>
                    <a:lstStyle/>
                    <a:p>
                      <a:pPr algn="ctr"/>
                      <a:r>
                        <a:rPr lang="en-GB" sz="900" dirty="0" err="1" smtClean="0"/>
                        <a:t>Skor</a:t>
                      </a:r>
                      <a:endParaRPr lang="en-GB" sz="900" dirty="0"/>
                    </a:p>
                  </a:txBody>
                  <a:tcPr marL="51435" marR="5143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err="1" smtClean="0"/>
                        <a:t>Kategori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Penilaian</a:t>
                      </a:r>
                      <a:endParaRPr lang="en-GB" sz="900" dirty="0"/>
                    </a:p>
                  </a:txBody>
                  <a:tcPr marL="51435" marR="51435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8515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0</a:t>
                      </a:r>
                      <a:r>
                        <a:rPr lang="en-GB" sz="900" b="1" baseline="0" dirty="0" smtClean="0"/>
                        <a:t> - 50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Low,</a:t>
                      </a:r>
                      <a:r>
                        <a:rPr lang="en-GB" sz="900" b="0" i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900" b="0" i="0" baseline="0" dirty="0" err="1" smtClean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-GB" sz="900" dirty="0" err="1" smtClean="0"/>
                        <a:t>ebagian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besar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indikator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dirty="0" err="1" smtClean="0"/>
                        <a:t>penilaian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belum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tercapai</a:t>
                      </a:r>
                      <a:endParaRPr lang="en-GB" sz="900" dirty="0"/>
                    </a:p>
                  </a:txBody>
                  <a:tcPr marL="51435" marR="51435"/>
                </a:tc>
              </a:tr>
              <a:tr h="278515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50 - 75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Medium, </a:t>
                      </a:r>
                      <a:r>
                        <a:rPr lang="en-GB" sz="900" b="0" i="0" dirty="0" err="1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GB" sz="900" dirty="0" err="1" smtClean="0"/>
                        <a:t>eberapa</a:t>
                      </a:r>
                      <a:r>
                        <a:rPr lang="en-GB" sz="900" dirty="0" smtClean="0"/>
                        <a:t> indicator </a:t>
                      </a:r>
                      <a:r>
                        <a:rPr lang="en-GB" sz="900" dirty="0" err="1" smtClean="0"/>
                        <a:t>penilaian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telah</a:t>
                      </a:r>
                      <a:r>
                        <a:rPr lang="en-GB" sz="900" dirty="0" smtClean="0"/>
                        <a:t> </a:t>
                      </a:r>
                      <a:r>
                        <a:rPr lang="en-GB" sz="900" dirty="0" err="1" smtClean="0"/>
                        <a:t>tercapai</a:t>
                      </a:r>
                      <a:endParaRPr lang="en-GB" sz="900" dirty="0"/>
                    </a:p>
                  </a:txBody>
                  <a:tcPr marL="51435" marR="51435"/>
                </a:tc>
              </a:tr>
              <a:tr h="278515">
                <a:tc>
                  <a:txBody>
                    <a:bodyPr/>
                    <a:lstStyle/>
                    <a:p>
                      <a:pPr algn="ctr"/>
                      <a:r>
                        <a:rPr lang="en-GB" sz="900" b="1" dirty="0" smtClean="0"/>
                        <a:t>&gt; 75</a:t>
                      </a:r>
                      <a:endParaRPr lang="en-GB" sz="900" b="1" dirty="0"/>
                    </a:p>
                  </a:txBody>
                  <a:tcPr marL="51435" marR="51435"/>
                </a:tc>
                <a:tc>
                  <a:txBody>
                    <a:bodyPr/>
                    <a:lstStyle/>
                    <a:p>
                      <a:r>
                        <a:rPr lang="en-GB" sz="900" b="1" i="1" dirty="0" smtClean="0">
                          <a:solidFill>
                            <a:schemeClr val="tx2"/>
                          </a:solidFill>
                        </a:rPr>
                        <a:t>High,</a:t>
                      </a:r>
                      <a:r>
                        <a:rPr lang="en-GB" sz="900" b="0" i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GB" sz="900" b="0" i="0" baseline="0" dirty="0" err="1" smtClean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en-GB" sz="900" dirty="0" err="1" smtClean="0"/>
                        <a:t>ebagian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besar</a:t>
                      </a:r>
                      <a:r>
                        <a:rPr lang="en-GB" sz="900" baseline="0" dirty="0" smtClean="0"/>
                        <a:t> indicator </a:t>
                      </a:r>
                      <a:r>
                        <a:rPr lang="en-GB" sz="900" baseline="0" dirty="0" err="1" smtClean="0"/>
                        <a:t>penilaian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telah</a:t>
                      </a:r>
                      <a:r>
                        <a:rPr lang="en-GB" sz="900" baseline="0" dirty="0" smtClean="0"/>
                        <a:t> </a:t>
                      </a:r>
                      <a:r>
                        <a:rPr lang="en-GB" sz="900" baseline="0" dirty="0" err="1" smtClean="0"/>
                        <a:t>tercapai</a:t>
                      </a:r>
                      <a:endParaRPr lang="en-GB" sz="900" dirty="0"/>
                    </a:p>
                  </a:txBody>
                  <a:tcPr marL="51435" marR="51435"/>
                </a:tc>
              </a:tr>
            </a:tbl>
          </a:graphicData>
        </a:graphic>
      </p:graphicFrame>
      <p:sp>
        <p:nvSpPr>
          <p:cNvPr id="3" name="Down Arrow 2"/>
          <p:cNvSpPr/>
          <p:nvPr/>
        </p:nvSpPr>
        <p:spPr>
          <a:xfrm>
            <a:off x="7038975" y="4200525"/>
            <a:ext cx="695325" cy="6548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range">
  <a:themeElements>
    <a:clrScheme name="PwC Orange">
      <a:dk1>
        <a:srgbClr val="000000"/>
      </a:dk1>
      <a:lt1>
        <a:srgbClr val="FFFFFF"/>
      </a:lt1>
      <a:dk2>
        <a:srgbClr val="DC6900"/>
      </a:dk2>
      <a:lt2>
        <a:srgbClr val="FFFFFF"/>
      </a:lt2>
      <a:accent1>
        <a:srgbClr val="DC6900"/>
      </a:accent1>
      <a:accent2>
        <a:srgbClr val="FFB600"/>
      </a:accent2>
      <a:accent3>
        <a:srgbClr val="602320"/>
      </a:accent3>
      <a:accent4>
        <a:srgbClr val="E27588"/>
      </a:accent4>
      <a:accent5>
        <a:srgbClr val="A32020"/>
      </a:accent5>
      <a:accent6>
        <a:srgbClr val="E0301E"/>
      </a:accent6>
      <a:hlink>
        <a:srgbClr val="0000FF"/>
      </a:hlink>
      <a:folHlink>
        <a:srgbClr val="0000FF"/>
      </a:folHlink>
    </a:clrScheme>
    <a:fontScheme name="PwC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ltGray">
        <a:solidFill>
          <a:schemeClr val="tx2"/>
        </a:solidFill>
        <a:ln w="3175"/>
      </a:spPr>
      <a:bodyPr rtlCol="0" anchor="ctr"/>
      <a:lstStyle>
        <a:defPPr algn="ctr">
          <a:defRPr dirty="0" err="1" smtClean="0">
            <a:solidFill>
              <a:schemeClr val="bg1"/>
            </a:solidFill>
            <a:latin typeface="Georgia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square" lIns="0" tIns="0" rIns="0" bIns="0" rtlCol="0">
        <a:noAutofit/>
      </a:bodyPr>
      <a:lstStyle>
        <a:defPPr indent="-274320">
          <a:spcAft>
            <a:spcPts val="900"/>
          </a:spcAft>
          <a:defRPr sz="2000" dirty="0" err="1" smtClean="0">
            <a:latin typeface="Georgia" pitchFamily="18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wC Orange">
    <a:dk1>
      <a:srgbClr val="000000"/>
    </a:dk1>
    <a:lt1>
      <a:srgbClr val="FFFFFF"/>
    </a:lt1>
    <a:dk2>
      <a:srgbClr val="DC6900"/>
    </a:dk2>
    <a:lt2>
      <a:srgbClr val="FFFFFF"/>
    </a:lt2>
    <a:accent1>
      <a:srgbClr val="DC6900"/>
    </a:accent1>
    <a:accent2>
      <a:srgbClr val="FFB600"/>
    </a:accent2>
    <a:accent3>
      <a:srgbClr val="602320"/>
    </a:accent3>
    <a:accent4>
      <a:srgbClr val="DB536A"/>
    </a:accent4>
    <a:accent5>
      <a:srgbClr val="A32020"/>
    </a:accent5>
    <a:accent6>
      <a:srgbClr val="E0301E"/>
    </a:accent6>
    <a:hlink>
      <a:srgbClr val="DC6900"/>
    </a:hlink>
    <a:folHlink>
      <a:srgbClr val="DC6900"/>
    </a:folHlink>
  </a:clrScheme>
  <a:fontScheme name="PwC">
    <a:majorFont>
      <a:latin typeface="Georgia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1677</Words>
  <Application>Microsoft Office PowerPoint</Application>
  <PresentationFormat>Widescreen</PresentationFormat>
  <Paragraphs>424</Paragraphs>
  <Slides>51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Arial</vt:lpstr>
      <vt:lpstr>Calibri</vt:lpstr>
      <vt:lpstr>Calibri Light</vt:lpstr>
      <vt:lpstr>Fira Sans</vt:lpstr>
      <vt:lpstr>Georgia</vt:lpstr>
      <vt:lpstr>Roboto</vt:lpstr>
      <vt:lpstr>Segoe UI</vt:lpstr>
      <vt:lpstr>TFForever-Medium</vt:lpstr>
      <vt:lpstr>Times New Roman</vt:lpstr>
      <vt:lpstr>Office Theme</vt:lpstr>
      <vt:lpstr>2_Office Theme</vt:lpstr>
      <vt:lpstr>1_Office Theme</vt:lpstr>
      <vt:lpstr>3_Office Theme</vt:lpstr>
      <vt:lpstr>4_Office Theme</vt:lpstr>
      <vt:lpstr>Orange</vt:lpstr>
      <vt:lpstr>MANUAL PENGGUNAAN SYSTEM MONITORING PROGRAM SINCERITY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Penilaian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WARRIOR &amp; TIB</vt:lpstr>
      <vt:lpstr>PowerPoint Presentation</vt:lpstr>
      <vt:lpstr>PowerPoint Presentation</vt:lpstr>
      <vt:lpstr>PowerPoint Presentation</vt:lpstr>
      <vt:lpstr>PowerPoint Presentation</vt:lpstr>
      <vt:lpstr>FORMAT EVALUASI</vt:lpstr>
      <vt:lpstr>PERAN PIMPINAN</vt:lpstr>
      <vt:lpstr>PROGRAM</vt:lpstr>
      <vt:lpstr>PowerPoint Presentation</vt:lpstr>
      <vt:lpstr>PowerPoint Presentation</vt:lpstr>
      <vt:lpstr>PowerPoint Presentation</vt:lpstr>
      <vt:lpstr>Tim Implementasi Budaya</vt:lpstr>
      <vt:lpstr>PowerPoint Presentation</vt:lpstr>
      <vt:lpstr>PowerPoint Presentation</vt:lpstr>
      <vt:lpstr>intra.garuda-indonesia.com/hconline/mfh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Joko Suseno</dc:creator>
  <cp:lastModifiedBy>Syaiful Mustamin</cp:lastModifiedBy>
  <cp:revision>27</cp:revision>
  <dcterms:created xsi:type="dcterms:W3CDTF">2017-02-16T04:19:36Z</dcterms:created>
  <dcterms:modified xsi:type="dcterms:W3CDTF">2018-07-30T04:56:28Z</dcterms:modified>
</cp:coreProperties>
</file>